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D04CC-C92F-5F08-D400-71901676A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A7981B-207B-6068-0A5B-1FD194623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01150E-A893-E1BA-19EF-32ACA53F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8EA7-5783-48C3-9CF5-382C2439C2C1}" type="datetimeFigureOut">
              <a:rPr lang="es-MX" smtClean="0"/>
              <a:t>30/01/2026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8A4E5-F34A-F0F0-AE44-15ACDDD88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A7B978-D5CE-21E6-6AC8-9FCB3833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5754-4A23-4A3E-86D1-01988052F85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887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54A9D-1BBF-C5FC-D713-CFA0B278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8B6808-C10E-8C8B-575C-32521875F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F3765-1702-A1E2-0C15-235200CF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8EA7-5783-48C3-9CF5-382C2439C2C1}" type="datetimeFigureOut">
              <a:rPr lang="es-MX" smtClean="0"/>
              <a:t>30/01/2026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540609-0708-6067-7191-6989839C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207B7-A2DD-3A89-CDEC-2A5CEC26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5754-4A23-4A3E-86D1-01988052F85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1870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005A52-25A2-2913-58B6-476927A97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4E9913-DB7E-8845-1B8B-CFA4FD07F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DCB662-4F73-19D5-07DB-4C781A94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8EA7-5783-48C3-9CF5-382C2439C2C1}" type="datetimeFigureOut">
              <a:rPr lang="es-MX" smtClean="0"/>
              <a:t>30/01/2026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38EC2C-1230-6606-5612-84B4ABDE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F6CA5E-8479-F5AD-D31E-23C48218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5754-4A23-4A3E-86D1-01988052F85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989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67946-E121-32CE-8874-5AFE4D6A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903FF5-F55F-0DD3-6531-944A34065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512A7B-FD0A-1A58-6D9C-0EB0466A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8EA7-5783-48C3-9CF5-382C2439C2C1}" type="datetimeFigureOut">
              <a:rPr lang="es-MX" smtClean="0"/>
              <a:t>30/01/2026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3D6866-261D-6235-2CD7-621F3E13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2AF93B-A7BB-DAE0-D255-40038F54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5754-4A23-4A3E-86D1-01988052F85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577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1218A-2FCC-E62A-0C66-767CEEB5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6250F6-5C0C-DC73-63F6-92BEBBEE2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580AD-9E32-8FD1-2315-155AC0BC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8EA7-5783-48C3-9CF5-382C2439C2C1}" type="datetimeFigureOut">
              <a:rPr lang="es-MX" smtClean="0"/>
              <a:t>30/01/2026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E9335F-94CD-316F-B2D5-3032F78E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C8C371-2453-4BC7-52C1-A75300C6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5754-4A23-4A3E-86D1-01988052F85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060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2B7D9-54D2-CD27-A217-029C23D3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CE1A2A-2961-73B4-5D09-4BE0A914A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7B6DB2-B720-146E-0201-8DE826E1F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D86CB1-5AF1-8C2A-89C5-D0684AB2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8EA7-5783-48C3-9CF5-382C2439C2C1}" type="datetimeFigureOut">
              <a:rPr lang="es-MX" smtClean="0"/>
              <a:t>30/01/2026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570492-2DC2-6E6A-C31D-1932896D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4D6939-29A8-537C-699C-30BDD7FF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5754-4A23-4A3E-86D1-01988052F85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104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48598-E0F5-453B-0F0D-7E40EA817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81D128-C2B9-6B94-A06A-9C12138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42B528-9357-E941-17F1-3FC319550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433E59-5742-11FA-8F59-77C24173F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14C487-F40D-ECEC-9719-1CCE1378F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2DCB46-5E1A-DE8F-3ECC-E99511F2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8EA7-5783-48C3-9CF5-382C2439C2C1}" type="datetimeFigureOut">
              <a:rPr lang="es-MX" smtClean="0"/>
              <a:t>30/01/2026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7C06212-66E6-9E99-800B-487BFB3B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C883C6-A5B9-22F3-A598-8B4A27A3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5754-4A23-4A3E-86D1-01988052F85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149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19E35-B2FF-F082-476A-3FE6B1C3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5B8241-4DC9-FF32-6B68-CBDA5F5A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8EA7-5783-48C3-9CF5-382C2439C2C1}" type="datetimeFigureOut">
              <a:rPr lang="es-MX" smtClean="0"/>
              <a:t>30/01/2026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616AA2-9382-69D8-8500-6F57DE38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4D2E5D-1D38-D13B-924B-DA903C38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5754-4A23-4A3E-86D1-01988052F85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859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76AE0D-19B0-4249-A779-3D3C2B38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8EA7-5783-48C3-9CF5-382C2439C2C1}" type="datetimeFigureOut">
              <a:rPr lang="es-MX" smtClean="0"/>
              <a:t>30/01/2026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3FB717-CA29-B111-9E0F-F3B217F4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807871-1E15-C96F-E6A0-EE45C2A1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5754-4A23-4A3E-86D1-01988052F85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837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C5F61-7829-B554-C0C1-CC53CD5C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9A1808-EF46-A9D2-4D19-9D42992AA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160439-DC3D-0E44-0BA7-EB097377A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85E81C-C87D-0EE4-2BF8-54F0681E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8EA7-5783-48C3-9CF5-382C2439C2C1}" type="datetimeFigureOut">
              <a:rPr lang="es-MX" smtClean="0"/>
              <a:t>30/01/2026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59A677-BCF1-4405-F6B4-7B092880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CF7DFC-60CF-EE84-7DFC-4C4E6970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5754-4A23-4A3E-86D1-01988052F85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596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31C2E-AC94-4CAC-F728-E15862C4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6C8686-6C22-D67F-CAC8-08E19003F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359B9F-1EE0-C65B-6CF9-E379DB9A6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EE8C23-FA46-5C35-2B03-AD0E7A07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8EA7-5783-48C3-9CF5-382C2439C2C1}" type="datetimeFigureOut">
              <a:rPr lang="es-MX" smtClean="0"/>
              <a:t>30/01/2026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71AF1E-EADA-4D6E-CADD-7968CD0E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2517A8-A80D-2466-93D5-15138D8C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5754-4A23-4A3E-86D1-01988052F85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34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3C726D-B6D5-C233-ABB8-E0AB05C0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D5D5D5-564D-B368-09AF-DF438133E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274EE9-EBF5-65E6-6933-EEE852E3E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128EA7-5783-48C3-9CF5-382C2439C2C1}" type="datetimeFigureOut">
              <a:rPr lang="es-MX" smtClean="0"/>
              <a:t>30/01/2026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A73D2E-BDC9-2C1D-EF38-4B19DDD27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1E91F4-5771-C449-A8AD-8FC2FFFD5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115754-4A23-4A3E-86D1-01988052F85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831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4A98DB-A128-27E9-9CB0-D6FC51E93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2443262"/>
            <a:ext cx="9951041" cy="196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14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7C1A97-FF83-B477-19C1-6F3AA438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84" y="1010977"/>
            <a:ext cx="5370029" cy="4604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FF35CCF-4F36-B63A-2694-4944E6305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808" y="3979833"/>
            <a:ext cx="5262367" cy="5839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D1D7AE-9530-BB85-8BA1-15FE612F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30" y="1309412"/>
            <a:ext cx="1602659" cy="118090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2C6976A-7FF6-5D2B-FCEC-C3B063E29DD7}"/>
              </a:ext>
            </a:extLst>
          </p:cNvPr>
          <p:cNvSpPr txBox="1"/>
          <p:nvPr/>
        </p:nvSpPr>
        <p:spPr>
          <a:xfrm>
            <a:off x="6973556" y="1647930"/>
            <a:ext cx="127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Nos permite:</a:t>
            </a:r>
          </a:p>
        </p:txBody>
      </p:sp>
    </p:spTree>
    <p:extLst>
      <p:ext uri="{BB962C8B-B14F-4D97-AF65-F5344CB8AC3E}">
        <p14:creationId xmlns:p14="http://schemas.microsoft.com/office/powerpoint/2010/main" val="328393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D42778F-7828-69BF-B149-AAB32CB2B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0" y="270227"/>
            <a:ext cx="6154009" cy="22863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D96226B-64A0-70F8-3E26-FEB89823A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429" y="641753"/>
            <a:ext cx="3658111" cy="154326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DD9491-AB99-6D81-B58E-70615950EF3A}"/>
              </a:ext>
            </a:extLst>
          </p:cNvPr>
          <p:cNvSpPr txBox="1"/>
          <p:nvPr/>
        </p:nvSpPr>
        <p:spPr>
          <a:xfrm>
            <a:off x="6449469" y="1014884"/>
            <a:ext cx="119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Piensa: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0B1A05-5925-36B2-0D31-EDEAF3433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211" y="2767715"/>
            <a:ext cx="4963218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8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41C8C9-D771-169A-B157-3977670C4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588"/>
            <a:ext cx="6820852" cy="20767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467F80-F14C-83A3-50F8-C79B77211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38" y="3063609"/>
            <a:ext cx="3972479" cy="28007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A55795-E2C6-7590-19B6-CF76F7D48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413" y="1925273"/>
            <a:ext cx="3696216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4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EE88728-9F92-A127-027E-7212B3629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8" y="332808"/>
            <a:ext cx="8840434" cy="36200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7582D7-F2F2-CBC2-64AE-8C3200A0B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741"/>
          <a:stretch>
            <a:fillRect/>
          </a:stretch>
        </p:blipFill>
        <p:spPr>
          <a:xfrm>
            <a:off x="5345774" y="4421274"/>
            <a:ext cx="5258534" cy="55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4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E844BF5-985F-850E-494D-E26F9D9BFBA6}"/>
              </a:ext>
            </a:extLst>
          </p:cNvPr>
          <p:cNvSpPr txBox="1"/>
          <p:nvPr/>
        </p:nvSpPr>
        <p:spPr>
          <a:xfrm>
            <a:off x="838200" y="1825625"/>
            <a:ext cx="55584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effectLst/>
              </a:rPr>
              <a:t>SCAMPER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Acrónimo de Sustituir, Combinar, Adaptar, Modificar, Proponer otros usos, Eliminar, Reorganizar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Excelente para rediseñar procesos, productos o servicios.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Recomendación: trabajar cada letra con ejemplos reales del contexto organizacional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56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9A6DC0-63EB-FB9D-6459-2629EEF6FBD5}"/>
              </a:ext>
            </a:extLst>
          </p:cNvPr>
          <p:cNvSpPr txBox="1"/>
          <p:nvPr/>
        </p:nvSpPr>
        <p:spPr>
          <a:xfrm>
            <a:off x="304800" y="481781"/>
            <a:ext cx="116807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effectLst/>
              </a:rPr>
              <a:t>Cómo aplica Netflix estas técnicas</a:t>
            </a:r>
          </a:p>
          <a:p>
            <a:pPr algn="ctr"/>
            <a:endParaRPr lang="es-MX" b="1" dirty="0">
              <a:effectLst/>
            </a:endParaRPr>
          </a:p>
          <a:p>
            <a:r>
              <a:rPr lang="es-MX" b="1" dirty="0">
                <a:effectLst/>
              </a:rPr>
              <a:t>1. Lluvia de ideas (</a:t>
            </a:r>
            <a:r>
              <a:rPr lang="es-MX" b="1" dirty="0" err="1">
                <a:effectLst/>
              </a:rPr>
              <a:t>Brainstorming</a:t>
            </a:r>
            <a:r>
              <a:rPr lang="es-MX" b="1" dirty="0">
                <a:effectLst/>
              </a:rPr>
              <a:t>)</a:t>
            </a:r>
          </a:p>
          <a:p>
            <a:endParaRPr lang="es-MX" b="1" dirty="0">
              <a:effectLst/>
            </a:endParaRPr>
          </a:p>
          <a:p>
            <a:r>
              <a:rPr lang="es-MX" b="1" dirty="0">
                <a:effectLst/>
              </a:rPr>
              <a:t>Ejemplo en Netflix:</a:t>
            </a:r>
            <a:r>
              <a:rPr lang="es-MX" dirty="0">
                <a:effectLst/>
              </a:rPr>
              <a:t> </a:t>
            </a:r>
          </a:p>
          <a:p>
            <a:endParaRPr lang="es-MX" dirty="0"/>
          </a:p>
          <a:p>
            <a:r>
              <a:rPr lang="es-MX" dirty="0">
                <a:effectLst/>
              </a:rPr>
              <a:t>sesiones internas para definir nuevas funcionalidades en la plataforma, como la opción de “descargas offline” o la creación de perfiles personalizados</a:t>
            </a:r>
          </a:p>
          <a:p>
            <a:endParaRPr lang="es-MX" dirty="0">
              <a:effectLst/>
            </a:endParaRPr>
          </a:p>
          <a:p>
            <a:r>
              <a:rPr lang="es-MX" b="1" dirty="0">
                <a:effectLst/>
              </a:rPr>
              <a:t>Aplicación:</a:t>
            </a:r>
            <a:r>
              <a:rPr lang="es-MX" dirty="0">
                <a:effectLst/>
              </a:rPr>
              <a:t> fomenta la generación masiva de ideas sin filtros iniciales, lo que permite explorar propuestas disruptivas antes de pasar a fases de análisis más estructurado.</a:t>
            </a:r>
          </a:p>
          <a:p>
            <a:endParaRPr lang="es-MX" b="1" dirty="0">
              <a:effectLst/>
            </a:endParaRPr>
          </a:p>
          <a:p>
            <a:r>
              <a:rPr lang="es-MX" b="1" dirty="0">
                <a:effectLst/>
              </a:rPr>
              <a:t>2. Mapa mental</a:t>
            </a:r>
          </a:p>
          <a:p>
            <a:endParaRPr lang="es-MX" b="1" dirty="0">
              <a:effectLst/>
            </a:endParaRPr>
          </a:p>
          <a:p>
            <a:r>
              <a:rPr lang="es-MX" b="1" dirty="0">
                <a:effectLst/>
              </a:rPr>
              <a:t>Ejemplo en Netflix:</a:t>
            </a:r>
            <a:r>
              <a:rPr lang="es-MX" dirty="0">
                <a:effectLst/>
              </a:rPr>
              <a:t> organizar factores que influyen en la producción de contenido original (costos, talento, mercados, regulaciones, tendencias culturales).</a:t>
            </a:r>
          </a:p>
          <a:p>
            <a:endParaRPr lang="es-MX" dirty="0">
              <a:effectLst/>
            </a:endParaRPr>
          </a:p>
          <a:p>
            <a:r>
              <a:rPr lang="es-MX" b="1" dirty="0">
                <a:effectLst/>
              </a:rPr>
              <a:t>Aplicación:</a:t>
            </a:r>
            <a:r>
              <a:rPr lang="es-MX" dirty="0">
                <a:effectLst/>
              </a:rPr>
              <a:t> ayuda a visualizar conexiones entre variables que afectan la toma de decisiones estratégicas, como qué géneros producir en cada región.</a:t>
            </a:r>
          </a:p>
        </p:txBody>
      </p:sp>
    </p:spTree>
    <p:extLst>
      <p:ext uri="{BB962C8B-B14F-4D97-AF65-F5344CB8AC3E}">
        <p14:creationId xmlns:p14="http://schemas.microsoft.com/office/powerpoint/2010/main" val="164618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3D26E1-B24C-E360-A7AE-F68436DEE3DA}"/>
              </a:ext>
            </a:extLst>
          </p:cNvPr>
          <p:cNvSpPr txBox="1"/>
          <p:nvPr/>
        </p:nvSpPr>
        <p:spPr>
          <a:xfrm>
            <a:off x="521110" y="491613"/>
            <a:ext cx="111104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effectLst/>
              </a:rPr>
              <a:t>3. Método 635</a:t>
            </a:r>
          </a:p>
          <a:p>
            <a:endParaRPr lang="es-MX" b="1" dirty="0">
              <a:effectLst/>
            </a:endParaRPr>
          </a:p>
          <a:p>
            <a:r>
              <a:rPr lang="es-MX" b="1" dirty="0">
                <a:effectLst/>
              </a:rPr>
              <a:t>Ejemplo en Netflix:</a:t>
            </a:r>
            <a:r>
              <a:rPr lang="es-MX" dirty="0">
                <a:effectLst/>
              </a:rPr>
              <a:t> equipos de marketing y producto trabajan en rondas para proponer mejoras en la experiencia de usuario, asegurando que todos los miembros aporten ideas.</a:t>
            </a:r>
          </a:p>
          <a:p>
            <a:endParaRPr lang="es-MX" b="1" dirty="0">
              <a:effectLst/>
            </a:endParaRPr>
          </a:p>
          <a:p>
            <a:r>
              <a:rPr lang="es-MX" b="1" dirty="0">
                <a:effectLst/>
              </a:rPr>
              <a:t>Aplicación:</a:t>
            </a:r>
            <a:r>
              <a:rPr lang="es-MX" dirty="0">
                <a:effectLst/>
              </a:rPr>
              <a:t> garantiza participación equitativa y evita que solo las voces más fuertes definan el rumbo.</a:t>
            </a:r>
          </a:p>
          <a:p>
            <a:endParaRPr lang="es-MX" b="1" dirty="0">
              <a:effectLst/>
            </a:endParaRPr>
          </a:p>
          <a:p>
            <a:r>
              <a:rPr lang="es-MX" b="1" dirty="0">
                <a:effectLst/>
              </a:rPr>
              <a:t>4. Seis sombreros de Edward de Bono</a:t>
            </a:r>
          </a:p>
          <a:p>
            <a:endParaRPr lang="es-MX" b="1" dirty="0">
              <a:effectLst/>
            </a:endParaRPr>
          </a:p>
          <a:p>
            <a:r>
              <a:rPr lang="es-MX" b="1" dirty="0">
                <a:effectLst/>
              </a:rPr>
              <a:t>Ejemplo en Netflix:</a:t>
            </a:r>
            <a:r>
              <a:rPr lang="es-MX" dirty="0">
                <a:effectLst/>
              </a:rPr>
              <a:t> evaluar el lanzamiento de una serie original.</a:t>
            </a:r>
          </a:p>
          <a:p>
            <a:pPr lvl="1"/>
            <a:endParaRPr lang="es-MX" b="1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>
                <a:effectLst/>
              </a:rPr>
              <a:t>Sombrero blanco (datos):</a:t>
            </a:r>
            <a:r>
              <a:rPr lang="es-MX" dirty="0">
                <a:effectLst/>
              </a:rPr>
              <a:t> métricas de audiencia y tendencias de consumo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>
                <a:effectLst/>
              </a:rPr>
              <a:t>Sombrero rojo (emociones):</a:t>
            </a:r>
            <a:r>
              <a:rPr lang="es-MX" dirty="0">
                <a:effectLst/>
              </a:rPr>
              <a:t> impacto cultural y conexión emocional con el público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>
                <a:effectLst/>
              </a:rPr>
              <a:t>Sombrero verde (creatividad):</a:t>
            </a:r>
            <a:r>
              <a:rPr lang="es-MX" dirty="0">
                <a:effectLst/>
              </a:rPr>
              <a:t> propuestas innovadoras de guion o formato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>
                <a:effectLst/>
              </a:rPr>
              <a:t>Sombrero negro (crítica):</a:t>
            </a:r>
            <a:r>
              <a:rPr lang="es-MX" dirty="0">
                <a:effectLst/>
              </a:rPr>
              <a:t> riesgos financieros o reputacionales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>
                <a:effectLst/>
              </a:rPr>
              <a:t>Sombrero amarillo (optimismo):</a:t>
            </a:r>
            <a:r>
              <a:rPr lang="es-MX" dirty="0">
                <a:effectLst/>
              </a:rPr>
              <a:t> oportunidades de crecimiento y diferenciación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>
                <a:effectLst/>
              </a:rPr>
              <a:t>Sombrero azul (control):</a:t>
            </a:r>
            <a:r>
              <a:rPr lang="es-MX" dirty="0">
                <a:effectLst/>
              </a:rPr>
              <a:t> coordinación del proceso de decisión.</a:t>
            </a:r>
          </a:p>
        </p:txBody>
      </p:sp>
    </p:spTree>
    <p:extLst>
      <p:ext uri="{BB962C8B-B14F-4D97-AF65-F5344CB8AC3E}">
        <p14:creationId xmlns:p14="http://schemas.microsoft.com/office/powerpoint/2010/main" val="526909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1D50FF4-CCDC-BCCB-0622-DFA5BBADCDEF}"/>
              </a:ext>
            </a:extLst>
          </p:cNvPr>
          <p:cNvSpPr txBox="1"/>
          <p:nvPr/>
        </p:nvSpPr>
        <p:spPr>
          <a:xfrm>
            <a:off x="422787" y="432619"/>
            <a:ext cx="110317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effectLst/>
              </a:rPr>
              <a:t>5. </a:t>
            </a:r>
            <a:r>
              <a:rPr lang="es-MX"/>
              <a:t>SCAMPER</a:t>
            </a:r>
            <a:endParaRPr lang="es-MX" b="1" dirty="0">
              <a:effectLst/>
            </a:endParaRPr>
          </a:p>
          <a:p>
            <a:endParaRPr lang="es-MX" b="1" dirty="0">
              <a:effectLst/>
            </a:endParaRPr>
          </a:p>
          <a:p>
            <a:r>
              <a:rPr lang="es-MX" b="1" dirty="0">
                <a:effectLst/>
              </a:rPr>
              <a:t>Ejemplo en Netflix:</a:t>
            </a:r>
            <a:r>
              <a:rPr lang="es-MX" dirty="0">
                <a:effectLst/>
              </a:rPr>
              <a:t> rediseño de la experiencia de usuario.</a:t>
            </a:r>
          </a:p>
          <a:p>
            <a:pPr lvl="1"/>
            <a:endParaRPr lang="es-MX" b="1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>
                <a:effectLst/>
              </a:rPr>
              <a:t>Sustituir:</a:t>
            </a:r>
            <a:r>
              <a:rPr lang="es-MX" dirty="0">
                <a:effectLst/>
              </a:rPr>
              <a:t> cambiar algoritmos de recomendación por modelos más personalizados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>
                <a:effectLst/>
              </a:rPr>
              <a:t>Combinar:</a:t>
            </a:r>
            <a:r>
              <a:rPr lang="es-MX" dirty="0">
                <a:effectLst/>
              </a:rPr>
              <a:t> integrar funciones sociales con la plataforma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>
                <a:effectLst/>
              </a:rPr>
              <a:t>Adaptar:</a:t>
            </a:r>
            <a:r>
              <a:rPr lang="es-MX" dirty="0">
                <a:effectLst/>
              </a:rPr>
              <a:t> tomar ideas de apps de música (listas colaborativas) y aplicarlas a contenidos audiovisuales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>
                <a:effectLst/>
              </a:rPr>
              <a:t>Modificar:</a:t>
            </a:r>
            <a:r>
              <a:rPr lang="es-MX" dirty="0">
                <a:effectLst/>
              </a:rPr>
              <a:t> ajustar la interfaz para distintos dispositivos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>
                <a:effectLst/>
              </a:rPr>
              <a:t>Proponer otros usos:</a:t>
            </a:r>
            <a:r>
              <a:rPr lang="es-MX" dirty="0">
                <a:effectLst/>
              </a:rPr>
              <a:t> usar datos de visualización para producir contenido original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>
                <a:effectLst/>
              </a:rPr>
              <a:t>Eliminar:</a:t>
            </a:r>
            <a:r>
              <a:rPr lang="es-MX" dirty="0">
                <a:effectLst/>
              </a:rPr>
              <a:t> simplificar menús para mejorar la navegación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>
                <a:effectLst/>
              </a:rPr>
              <a:t>Reorganizar:</a:t>
            </a:r>
            <a:r>
              <a:rPr lang="es-MX" dirty="0">
                <a:effectLst/>
              </a:rPr>
              <a:t> modificar el orden de sugerencias para aumentar el tiempo de visualización.</a:t>
            </a:r>
          </a:p>
        </p:txBody>
      </p:sp>
    </p:spTree>
    <p:extLst>
      <p:ext uri="{BB962C8B-B14F-4D97-AF65-F5344CB8AC3E}">
        <p14:creationId xmlns:p14="http://schemas.microsoft.com/office/powerpoint/2010/main" val="231474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EB3DD20-32F8-476F-6289-BC7B4CD35FEF}"/>
              </a:ext>
            </a:extLst>
          </p:cNvPr>
          <p:cNvSpPr txBox="1"/>
          <p:nvPr/>
        </p:nvSpPr>
        <p:spPr>
          <a:xfrm>
            <a:off x="211015" y="582804"/>
            <a:ext cx="11646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En el ámbito de la consultoría, comprender las dinámicas internas de una organización y facilitar el intercambio de ideas constituye el punto de partida para cualquier proceso de transformación. </a:t>
            </a:r>
          </a:p>
          <a:p>
            <a:endParaRPr lang="es-MX" dirty="0"/>
          </a:p>
          <a:p>
            <a:r>
              <a:rPr lang="es-MX" dirty="0"/>
              <a:t>Esta unidad se centra en el diagnóstico de necesidades organizacionales, un ejercicio que permite identificar tanto las fuerzas que impulsan el cambio como aquellas que lo obstaculizan. </a:t>
            </a:r>
          </a:p>
          <a:p>
            <a:endParaRPr lang="es-MX" dirty="0"/>
          </a:p>
          <a:p>
            <a:r>
              <a:rPr lang="es-MX" dirty="0"/>
              <a:t>A través de técnicas de ideación, dinámicas grupales y análisis del entorno, los futuros consultores aprenderán a reconocer patrones, desbloquear resistencias y potenciar las capacidades colectivas de los equipos de trabajo.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233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0907A8-2DD6-0F61-F55F-9A74A87A6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47986"/>
            <a:ext cx="10905066" cy="43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3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6DF994-C795-08CB-00E7-F34626F19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547668"/>
            <a:ext cx="9951041" cy="37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5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DC40BD-B95B-BB84-4BB1-0F880BABD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952716"/>
            <a:ext cx="4777381" cy="278282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6E572D-ABFC-E79F-25D8-DA632F81757E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Técnicas de intercambio de ideas en consultoría: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a) Lluvia de ideas (Brainstorming)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Genera gran volumen de ideas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Ideal en fases iniciales de diagnóstico o diseño de soluciones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Recomendación: ambiente libre de juicio y registro de todas las propuestas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 b) Mapa mental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Representa gráficamente conexiones entre conceptos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Útil para estructurar información compleja en entrevistas o talleres.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Recomendación: usar herramientas digitales o papelógrafos para visualizar.</a:t>
            </a:r>
          </a:p>
        </p:txBody>
      </p:sp>
    </p:spTree>
    <p:extLst>
      <p:ext uri="{BB962C8B-B14F-4D97-AF65-F5344CB8AC3E}">
        <p14:creationId xmlns:p14="http://schemas.microsoft.com/office/powerpoint/2010/main" val="49399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D61F24-31FC-B203-4809-0C7B66C01C23}"/>
              </a:ext>
            </a:extLst>
          </p:cNvPr>
          <p:cNvSpPr txBox="1"/>
          <p:nvPr/>
        </p:nvSpPr>
        <p:spPr>
          <a:xfrm>
            <a:off x="117987" y="0"/>
            <a:ext cx="1182820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c) Método 635</a:t>
            </a:r>
          </a:p>
          <a:p>
            <a:endParaRPr lang="es-MX" dirty="0"/>
          </a:p>
          <a:p>
            <a:r>
              <a:rPr lang="es-MX" dirty="0"/>
              <a:t>Variante de brainwriting que asegura participación equitativa</a:t>
            </a:r>
          </a:p>
          <a:p>
            <a:endParaRPr lang="es-MX" dirty="0"/>
          </a:p>
          <a:p>
            <a:r>
              <a:rPr lang="es-MX" dirty="0"/>
              <a:t>Favorece eficiencia y profundidad en la ideación</a:t>
            </a:r>
          </a:p>
          <a:p>
            <a:endParaRPr lang="es-MX" dirty="0"/>
          </a:p>
          <a:p>
            <a:r>
              <a:rPr lang="es-MX" dirty="0"/>
              <a:t>Recomendación: </a:t>
            </a:r>
          </a:p>
          <a:p>
            <a:endParaRPr lang="es-MX" dirty="0"/>
          </a:p>
          <a:p>
            <a:r>
              <a:rPr lang="es-MX" dirty="0"/>
              <a:t>aplicar en grupos medianos con tiempos definidos</a:t>
            </a:r>
          </a:p>
          <a:p>
            <a:endParaRPr lang="es-MX" dirty="0"/>
          </a:p>
          <a:p>
            <a:r>
              <a:rPr lang="es-MX" dirty="0"/>
              <a:t>El objetivo es que los participantes encuentren la manera de resolver el problema o plantear nuevos escenarios a través de la siguiente manera: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Deben ser 6 personas en un espacio sobre una mesa donde se les de materiales para escribir (papel y plumas) o a través de medios electrónicos. </a:t>
            </a:r>
          </a:p>
          <a:p>
            <a:endParaRPr lang="es-MX" dirty="0"/>
          </a:p>
          <a:p>
            <a:r>
              <a:rPr lang="es-MX" dirty="0"/>
              <a:t>El objetivo es redactar.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Deben de escribir 3 ideas de la manera más creativa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Respecto al tema anterior, se limita a 3 ideas porque deben ser 5 minutos que se destinen a su redacción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Una vez que termine el tiempo las hojas deben rotarse al compañero que se encuentra al lado, leer sus propuestas, inspirarse y escribir otras tres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Así sucesivamente hasta terminar con los 6 participantes.</a:t>
            </a:r>
          </a:p>
          <a:p>
            <a:r>
              <a:rPr lang="es-MX" dirty="0"/>
              <a:t>Al terminar el ciclo, cada participante contará con 18 ideas y en 30 minutos se habrán generado 108 ideas.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218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E7AC803-25B5-5CBA-CB89-746D028F02CC}"/>
              </a:ext>
            </a:extLst>
          </p:cNvPr>
          <p:cNvSpPr txBox="1"/>
          <p:nvPr/>
        </p:nvSpPr>
        <p:spPr>
          <a:xfrm>
            <a:off x="241739" y="346841"/>
            <a:ext cx="4090776" cy="5634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effectLst/>
              </a:rPr>
              <a:t>Seis sombreros de Edward de Bono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Analiza una situación desde múltiples perspectivas (datos, emociones, creatividad, crítica, optimismo, control)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Potente en sesiones de toma de decisiones.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effectLst/>
              </a:rPr>
              <a:t>Recomendación: asignar sombreros rotativamente para balancear el análisis.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FCDA15-C524-9937-CEEA-8260CC66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534" y="741391"/>
            <a:ext cx="5809622" cy="53845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053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4376B1-07EC-B312-7601-8F87C10E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300" y="3429000"/>
            <a:ext cx="6848236" cy="265429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392ACF6-719B-4A60-8FD0-CB1AA6A73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15" y="311126"/>
            <a:ext cx="5687219" cy="21338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C57C496-1D47-96FF-78A5-16BB75F85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007" y="386180"/>
            <a:ext cx="4725059" cy="226726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E6A15DA-F452-4886-E594-CEF2EA5776A3}"/>
              </a:ext>
            </a:extLst>
          </p:cNvPr>
          <p:cNvSpPr txBox="1"/>
          <p:nvPr/>
        </p:nvSpPr>
        <p:spPr>
          <a:xfrm>
            <a:off x="6096000" y="1105319"/>
            <a:ext cx="706734" cy="38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Es:</a:t>
            </a:r>
          </a:p>
        </p:txBody>
      </p:sp>
    </p:spTree>
    <p:extLst>
      <p:ext uri="{BB962C8B-B14F-4D97-AF65-F5344CB8AC3E}">
        <p14:creationId xmlns:p14="http://schemas.microsoft.com/office/powerpoint/2010/main" val="265011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C2677E-B899-F7F4-441C-4F91C578FA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49"/>
          <a:stretch>
            <a:fillRect/>
          </a:stretch>
        </p:blipFill>
        <p:spPr>
          <a:xfrm>
            <a:off x="665200" y="509370"/>
            <a:ext cx="5696745" cy="21936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731B3B-3D75-7EE6-B69D-21C470C15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319" y="3027395"/>
            <a:ext cx="5687219" cy="20291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86C6194-0433-5FF6-9033-6C011D849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209" y="5515143"/>
            <a:ext cx="6592220" cy="59063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0A8CF43-9F77-863A-13A9-370CDED4C923}"/>
              </a:ext>
            </a:extLst>
          </p:cNvPr>
          <p:cNvSpPr txBox="1"/>
          <p:nvPr/>
        </p:nvSpPr>
        <p:spPr>
          <a:xfrm>
            <a:off x="6491234" y="653143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Te permite: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D05A22-D9AF-0842-AB21-451891D11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3129" y="190367"/>
            <a:ext cx="2571182" cy="20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94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783</Words>
  <Application>Microsoft Office PowerPoint</Application>
  <PresentationFormat>Panorámica</PresentationFormat>
  <Paragraphs>98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Ma. Guadalupe Patiño Ramos</dc:creator>
  <cp:lastModifiedBy>Ma. Guadalupe Patiño Ramos</cp:lastModifiedBy>
  <cp:revision>7</cp:revision>
  <dcterms:created xsi:type="dcterms:W3CDTF">2026-01-30T20:17:47Z</dcterms:created>
  <dcterms:modified xsi:type="dcterms:W3CDTF">2026-01-30T21:40:37Z</dcterms:modified>
</cp:coreProperties>
</file>