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287000" cx="18288000"/>
  <p:notesSz cx="6858000" cy="91440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3" roundtripDataSignature="AMtx7mjgrb6T4ouURxI1js/MOYl4QGRg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4444A8-EEAC-4132-A0AA-C7B9ED18DC7B}">
  <a:tblStyle styleId="{344444A8-EEAC-4132-A0AA-C7B9ED18DC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8668d266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398668d266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98668d266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398668d266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98668d266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398668d266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8668d2668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98668d266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b2ca8124a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3b2ca8124a1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83" name="Shape 83"/>
        <p:cNvGrpSpPr/>
        <p:nvPr/>
      </p:nvGrpSpPr>
      <p:grpSpPr>
        <a:xfrm>
          <a:off x="0" y="0"/>
          <a:ext cx="0" cy="0"/>
          <a:chOff x="0" y="0"/>
          <a:chExt cx="0" cy="0"/>
        </a:xfrm>
      </p:grpSpPr>
      <p:sp>
        <p:nvSpPr>
          <p:cNvPr id="84" name="Google Shape;84;p1"/>
          <p:cNvSpPr/>
          <p:nvPr/>
        </p:nvSpPr>
        <p:spPr>
          <a:xfrm rot="5400000">
            <a:off x="8696352" y="3871910"/>
            <a:ext cx="15266287" cy="5457698"/>
          </a:xfrm>
          <a:custGeom>
            <a:rect b="b" l="l" r="r" t="t"/>
            <a:pathLst>
              <a:path extrusionOk="0" h="5457698" w="15266287">
                <a:moveTo>
                  <a:pt x="0" y="0"/>
                </a:moveTo>
                <a:lnTo>
                  <a:pt x="15266288" y="0"/>
                </a:lnTo>
                <a:lnTo>
                  <a:pt x="15266288" y="5457698"/>
                </a:lnTo>
                <a:lnTo>
                  <a:pt x="0" y="54576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6235700" y="-1548807"/>
            <a:ext cx="6835018" cy="4467993"/>
          </a:xfrm>
          <a:custGeom>
            <a:rect b="b" l="l" r="r" t="t"/>
            <a:pathLst>
              <a:path extrusionOk="0" h="4467993" w="6835018">
                <a:moveTo>
                  <a:pt x="0" y="0"/>
                </a:moveTo>
                <a:lnTo>
                  <a:pt x="6835018" y="0"/>
                </a:lnTo>
                <a:lnTo>
                  <a:pt x="6835018" y="4467993"/>
                </a:lnTo>
                <a:lnTo>
                  <a:pt x="0" y="4467993"/>
                </a:lnTo>
                <a:lnTo>
                  <a:pt x="0" y="0"/>
                </a:lnTo>
                <a:close/>
              </a:path>
            </a:pathLst>
          </a:custGeom>
          <a:blipFill rotWithShape="1">
            <a:blip r:embed="rId4">
              <a:alphaModFix/>
            </a:blip>
            <a:stretch>
              <a:fillRect b="-48258" l="0" r="-1349" t="-67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flipH="1" rot="-5400000">
            <a:off x="-5773527" y="3592510"/>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3576300" y="3043875"/>
            <a:ext cx="11135400" cy="17544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dk1"/>
              </a:buClr>
              <a:buSzPts val="1100"/>
              <a:buFont typeface="Arial"/>
              <a:buNone/>
            </a:pPr>
            <a:r>
              <a:rPr lang="es-MX" sz="5400">
                <a:solidFill>
                  <a:schemeClr val="accent1"/>
                </a:solidFill>
                <a:latin typeface="Calibri"/>
                <a:ea typeface="Calibri"/>
                <a:cs typeface="Calibri"/>
                <a:sym typeface="Calibri"/>
              </a:rPr>
              <a:t>Gestión Financiera Digital</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6695593" y="5613489"/>
            <a:ext cx="479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MX" sz="3600" u="none" cap="none" strike="noStrike">
                <a:solidFill>
                  <a:schemeClr val="dk1"/>
                </a:solidFill>
                <a:latin typeface="Calibri"/>
                <a:ea typeface="Calibri"/>
                <a:cs typeface="Calibri"/>
                <a:sym typeface="Calibri"/>
              </a:rPr>
              <a:t>Repaso de la Unidad </a:t>
            </a:r>
            <a:r>
              <a:rPr b="1" lang="es-MX" sz="3600">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4588466" y="7734300"/>
            <a:ext cx="61557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chemeClr val="dk1"/>
                </a:solidFill>
                <a:latin typeface="Calibri"/>
                <a:ea typeface="Calibri"/>
                <a:cs typeface="Calibri"/>
                <a:sym typeface="Calibri"/>
              </a:rPr>
              <a:t>Presentador:</a:t>
            </a:r>
            <a:r>
              <a:rPr b="0" i="0" lang="es-MX" sz="3200" u="none" cap="none" strike="noStrike">
                <a:solidFill>
                  <a:schemeClr val="dk1"/>
                </a:solidFill>
                <a:latin typeface="Calibri"/>
                <a:ea typeface="Calibri"/>
                <a:cs typeface="Calibri"/>
                <a:sym typeface="Calibri"/>
              </a:rPr>
              <a:t> Julian Fernández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63" name="Shape 163"/>
        <p:cNvGrpSpPr/>
        <p:nvPr/>
      </p:nvGrpSpPr>
      <p:grpSpPr>
        <a:xfrm>
          <a:off x="0" y="0"/>
          <a:ext cx="0" cy="0"/>
          <a:chOff x="0" y="0"/>
          <a:chExt cx="0" cy="0"/>
        </a:xfrm>
      </p:grpSpPr>
      <p:sp>
        <p:nvSpPr>
          <p:cNvPr id="164" name="Google Shape;164;g398668d2668_0_31"/>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g398668d2668_0_31"/>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g398668d2668_0_31"/>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2300"/>
              </a:spcAft>
              <a:buClr>
                <a:schemeClr val="dk1"/>
              </a:buClr>
              <a:buSzPts val="1100"/>
              <a:buFont typeface="Arial"/>
              <a:buNone/>
            </a:pPr>
            <a:r>
              <a:rPr lang="es-MX" sz="4400">
                <a:solidFill>
                  <a:srgbClr val="4F6128"/>
                </a:solidFill>
                <a:latin typeface="Calibri"/>
                <a:ea typeface="Calibri"/>
                <a:cs typeface="Calibri"/>
                <a:sym typeface="Calibri"/>
              </a:rPr>
              <a:t>Oportunidades</a:t>
            </a:r>
            <a:endParaRPr b="0" i="0" sz="1400" u="none" cap="none" strike="noStrike">
              <a:solidFill>
                <a:srgbClr val="000000"/>
              </a:solidFill>
              <a:latin typeface="Arial"/>
              <a:ea typeface="Arial"/>
              <a:cs typeface="Arial"/>
              <a:sym typeface="Arial"/>
            </a:endParaRPr>
          </a:p>
        </p:txBody>
      </p:sp>
      <p:sp>
        <p:nvSpPr>
          <p:cNvPr id="167" name="Google Shape;167;g398668d2668_0_31"/>
          <p:cNvSpPr txBox="1"/>
          <p:nvPr/>
        </p:nvSpPr>
        <p:spPr>
          <a:xfrm>
            <a:off x="4028475" y="3227325"/>
            <a:ext cx="11438100" cy="444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MX" sz="2300">
                <a:solidFill>
                  <a:srgbClr val="002E5D"/>
                </a:solidFill>
                <a:highlight>
                  <a:srgbClr val="FFFFFF"/>
                </a:highlight>
                <a:latin typeface="Merriweather"/>
                <a:ea typeface="Merriweather"/>
                <a:cs typeface="Merriweather"/>
                <a:sym typeface="Merriweather"/>
              </a:rPr>
              <a:t>Análisis Predictivo</a:t>
            </a:r>
            <a:endParaRPr b="1" sz="2300">
              <a:solidFill>
                <a:srgbClr val="002E5D"/>
              </a:solidFill>
              <a:highlight>
                <a:srgbClr val="FFFFFF"/>
              </a:highlight>
              <a:latin typeface="Merriweather"/>
              <a:ea typeface="Merriweather"/>
              <a:cs typeface="Merriweather"/>
              <a:sym typeface="Merriweather"/>
            </a:endParaRPr>
          </a:p>
          <a:p>
            <a:pPr indent="0" lvl="0" marL="0" rtl="0" algn="l">
              <a:lnSpc>
                <a:spcPct val="150000"/>
              </a:lnSpc>
              <a:spcBef>
                <a:spcPts val="1500"/>
              </a:spcBef>
              <a:spcAft>
                <a:spcPts val="0"/>
              </a:spcAft>
              <a:buNone/>
            </a:pPr>
            <a:r>
              <a:rPr lang="es-MX" sz="2500">
                <a:solidFill>
                  <a:srgbClr val="4A4A4A"/>
                </a:solidFill>
                <a:highlight>
                  <a:srgbClr val="FFFFFF"/>
                </a:highlight>
              </a:rPr>
              <a:t>Uso de </a:t>
            </a:r>
            <a:r>
              <a:rPr b="1" lang="es-MX" sz="2500">
                <a:solidFill>
                  <a:srgbClr val="4A4A4A"/>
                </a:solidFill>
                <a:highlight>
                  <a:srgbClr val="FFFFFF"/>
                </a:highlight>
              </a:rPr>
              <a:t>IA y Big Data</a:t>
            </a:r>
            <a:r>
              <a:rPr lang="es-MX" sz="2500">
                <a:solidFill>
                  <a:srgbClr val="4A4A4A"/>
                </a:solidFill>
                <a:highlight>
                  <a:srgbClr val="FFFFFF"/>
                </a:highlight>
              </a:rPr>
              <a:t> para anticipar problemas de liquidez y descubrir nichos de mercado.</a:t>
            </a:r>
            <a:endParaRPr sz="2500">
              <a:solidFill>
                <a:srgbClr val="4A4A4A"/>
              </a:solidFill>
              <a:highlight>
                <a:srgbClr val="FFFFFF"/>
              </a:highlight>
            </a:endParaRPr>
          </a:p>
          <a:p>
            <a:pPr indent="0" lvl="0" marL="0" rtl="0" algn="l">
              <a:lnSpc>
                <a:spcPct val="150000"/>
              </a:lnSpc>
              <a:spcBef>
                <a:spcPts val="1500"/>
              </a:spcBef>
              <a:spcAft>
                <a:spcPts val="0"/>
              </a:spcAft>
              <a:buNone/>
            </a:pPr>
            <a:r>
              <a:rPr lang="es-MX" sz="2500">
                <a:solidFill>
                  <a:srgbClr val="4A4A4A"/>
                </a:solidFill>
                <a:highlight>
                  <a:srgbClr val="FFFFFF"/>
                </a:highlight>
              </a:rPr>
              <a:t>La automatización estratégica libera recursos humanos para funciones de alto valor agregado como la planificación de escenarios.</a:t>
            </a:r>
            <a:endParaRPr sz="2500">
              <a:solidFill>
                <a:srgbClr val="4A4A4A"/>
              </a:solidFill>
              <a:highlight>
                <a:srgbClr val="FFFFFF"/>
              </a:highlight>
            </a:endParaRPr>
          </a:p>
          <a:p>
            <a:pPr indent="0" lvl="0" marL="0" rtl="0" algn="l">
              <a:lnSpc>
                <a:spcPct val="150000"/>
              </a:lnSpc>
              <a:spcBef>
                <a:spcPts val="1500"/>
              </a:spcBef>
              <a:spcAft>
                <a:spcPts val="1500"/>
              </a:spcAft>
              <a:buNone/>
            </a:pPr>
            <a:r>
              <a:rPr b="1" lang="es-MX" sz="2500">
                <a:solidFill>
                  <a:srgbClr val="4A4A4A"/>
                </a:solidFill>
                <a:highlight>
                  <a:srgbClr val="FFFFFF"/>
                </a:highlight>
              </a:rPr>
              <a:t>Escalabilidad Global:</a:t>
            </a:r>
            <a:r>
              <a:rPr lang="es-MX" sz="2500">
                <a:solidFill>
                  <a:srgbClr val="4A4A4A"/>
                </a:solidFill>
                <a:highlight>
                  <a:srgbClr val="FFFFFF"/>
                </a:highlight>
              </a:rPr>
              <a:t> Eliminación de barreras físicas para operar a escala mundial.</a:t>
            </a:r>
            <a:endParaRPr sz="2500">
              <a:solidFill>
                <a:srgbClr val="4A4A4A"/>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71" name="Shape 171"/>
        <p:cNvGrpSpPr/>
        <p:nvPr/>
      </p:nvGrpSpPr>
      <p:grpSpPr>
        <a:xfrm>
          <a:off x="0" y="0"/>
          <a:ext cx="0" cy="0"/>
          <a:chOff x="0" y="0"/>
          <a:chExt cx="0" cy="0"/>
        </a:xfrm>
      </p:grpSpPr>
      <p:pic>
        <p:nvPicPr>
          <p:cNvPr id="172" name="Google Shape;172;p6"/>
          <p:cNvPicPr preferRelativeResize="0"/>
          <p:nvPr/>
        </p:nvPicPr>
        <p:blipFill>
          <a:blip r:embed="rId3">
            <a:alphaModFix/>
          </a:blip>
          <a:stretch>
            <a:fillRect/>
          </a:stretch>
        </p:blipFill>
        <p:spPr>
          <a:xfrm>
            <a:off x="4572000" y="0"/>
            <a:ext cx="13715999" cy="10286999"/>
          </a:xfrm>
          <a:prstGeom prst="rect">
            <a:avLst/>
          </a:prstGeom>
          <a:noFill/>
          <a:ln>
            <a:noFill/>
          </a:ln>
        </p:spPr>
      </p:pic>
      <p:sp>
        <p:nvSpPr>
          <p:cNvPr id="173" name="Google Shape;173;p6"/>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6"/>
          <p:cNvSpPr/>
          <p:nvPr/>
        </p:nvSpPr>
        <p:spPr>
          <a:xfrm>
            <a:off x="1600200" y="-952500"/>
            <a:ext cx="4876800" cy="43575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11"/>
          <p:cNvGrpSpPr/>
          <p:nvPr/>
        </p:nvGrpSpPr>
        <p:grpSpPr>
          <a:xfrm>
            <a:off x="1362575" y="1028700"/>
            <a:ext cx="15562849" cy="8179961"/>
            <a:chOff x="0" y="0"/>
            <a:chExt cx="5796956" cy="3046927"/>
          </a:xfrm>
        </p:grpSpPr>
        <p:sp>
          <p:nvSpPr>
            <p:cNvPr id="180" name="Google Shape;180;p11"/>
            <p:cNvSpPr/>
            <p:nvPr/>
          </p:nvSpPr>
          <p:spPr>
            <a:xfrm>
              <a:off x="0" y="0"/>
              <a:ext cx="5796955" cy="3046927"/>
            </a:xfrm>
            <a:custGeom>
              <a:rect b="b" l="l" r="r" t="t"/>
              <a:pathLst>
                <a:path extrusionOk="0" h="3046927" w="5796955">
                  <a:moveTo>
                    <a:pt x="0" y="0"/>
                  </a:moveTo>
                  <a:lnTo>
                    <a:pt x="5796955" y="0"/>
                  </a:lnTo>
                  <a:lnTo>
                    <a:pt x="5796955" y="3046927"/>
                  </a:lnTo>
                  <a:lnTo>
                    <a:pt x="0" y="3046927"/>
                  </a:lnTo>
                  <a:close/>
                </a:path>
              </a:pathLst>
            </a:custGeom>
            <a:solidFill>
              <a:srgbClr val="000000">
                <a:alpha val="0"/>
              </a:srgbClr>
            </a:solidFill>
            <a:ln cap="sq" cmpd="sng" w="104775">
              <a:solidFill>
                <a:srgbClr val="14494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11"/>
            <p:cNvSpPr txBox="1"/>
            <p:nvPr/>
          </p:nvSpPr>
          <p:spPr>
            <a:xfrm>
              <a:off x="0" y="19050"/>
              <a:ext cx="5796956" cy="3027877"/>
            </a:xfrm>
            <a:prstGeom prst="rect">
              <a:avLst/>
            </a:prstGeom>
            <a:noFill/>
            <a:ln>
              <a:noFill/>
            </a:ln>
          </p:spPr>
          <p:txBody>
            <a:bodyPr anchorCtr="0" anchor="ctr" bIns="48875" lIns="48875" spcFirstLastPara="1" rIns="48875" wrap="square" tIns="48875">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11"/>
          <p:cNvSpPr/>
          <p:nvPr/>
        </p:nvSpPr>
        <p:spPr>
          <a:xfrm rot="5400000">
            <a:off x="12832363" y="1543105"/>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11"/>
          <p:cNvSpPr/>
          <p:nvPr/>
        </p:nvSpPr>
        <p:spPr>
          <a:xfrm rot="-5400000">
            <a:off x="-1746504" y="4718304"/>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4" name="Google Shape;184;p11"/>
          <p:cNvGrpSpPr/>
          <p:nvPr/>
        </p:nvGrpSpPr>
        <p:grpSpPr>
          <a:xfrm>
            <a:off x="12559313" y="7868811"/>
            <a:ext cx="7861300" cy="3086100"/>
            <a:chOff x="0" y="0"/>
            <a:chExt cx="2070466" cy="812800"/>
          </a:xfrm>
        </p:grpSpPr>
        <p:sp>
          <p:nvSpPr>
            <p:cNvPr id="185" name="Google Shape;185;p11"/>
            <p:cNvSpPr/>
            <p:nvPr/>
          </p:nvSpPr>
          <p:spPr>
            <a:xfrm>
              <a:off x="0" y="0"/>
              <a:ext cx="2070466" cy="812800"/>
            </a:xfrm>
            <a:custGeom>
              <a:rect b="b" l="l" r="r" t="t"/>
              <a:pathLst>
                <a:path extrusionOk="0" h="812800" w="2070466">
                  <a:moveTo>
                    <a:pt x="0" y="0"/>
                  </a:moveTo>
                  <a:lnTo>
                    <a:pt x="2070466" y="0"/>
                  </a:lnTo>
                  <a:lnTo>
                    <a:pt x="2070466" y="812800"/>
                  </a:lnTo>
                  <a:lnTo>
                    <a:pt x="0" y="8128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11"/>
            <p:cNvSpPr txBox="1"/>
            <p:nvPr/>
          </p:nvSpPr>
          <p:spPr>
            <a:xfrm>
              <a:off x="0" y="19050"/>
              <a:ext cx="2070466"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1"/>
          <p:cNvSpPr/>
          <p:nvPr/>
        </p:nvSpPr>
        <p:spPr>
          <a:xfrm>
            <a:off x="12398645"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11"/>
          <p:cNvSpPr txBox="1"/>
          <p:nvPr/>
        </p:nvSpPr>
        <p:spPr>
          <a:xfrm>
            <a:off x="1828800" y="1461001"/>
            <a:ext cx="952051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s-MX" sz="4400" u="none" cap="none" strike="noStrike">
                <a:solidFill>
                  <a:srgbClr val="4F6128"/>
                </a:solidFill>
                <a:latin typeface="Calibri"/>
                <a:ea typeface="Calibri"/>
                <a:cs typeface="Calibri"/>
                <a:sym typeface="Calibri"/>
              </a:rPr>
              <a:t>Actividad para Discutir</a:t>
            </a:r>
            <a:endParaRPr b="0" i="0" sz="1400" u="none" cap="none" strike="noStrike">
              <a:solidFill>
                <a:srgbClr val="000000"/>
              </a:solidFill>
              <a:latin typeface="Arial"/>
              <a:ea typeface="Arial"/>
              <a:cs typeface="Arial"/>
              <a:sym typeface="Arial"/>
            </a:endParaRPr>
          </a:p>
        </p:txBody>
      </p:sp>
      <p:sp>
        <p:nvSpPr>
          <p:cNvPr id="189" name="Google Shape;189;p11"/>
          <p:cNvSpPr txBox="1"/>
          <p:nvPr/>
        </p:nvSpPr>
        <p:spPr>
          <a:xfrm>
            <a:off x="2358975" y="4224300"/>
            <a:ext cx="132396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MX" sz="3300" u="none" cap="none" strike="noStrike">
                <a:solidFill>
                  <a:schemeClr val="dk1"/>
                </a:solidFill>
                <a:latin typeface="Calibri"/>
                <a:ea typeface="Calibri"/>
                <a:cs typeface="Calibri"/>
                <a:sym typeface="Calibri"/>
              </a:rPr>
              <a:t>Pregunta para la sesión síncrona:</a:t>
            </a:r>
            <a:r>
              <a:rPr b="0" i="0" lang="es-MX" sz="3300" u="none" cap="none" strike="noStrike">
                <a:solidFill>
                  <a:schemeClr val="dk1"/>
                </a:solidFill>
                <a:latin typeface="Calibri"/>
                <a:ea typeface="Calibri"/>
                <a:cs typeface="Calibri"/>
                <a:sym typeface="Calibri"/>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3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lang="es-MX" sz="3300">
                <a:solidFill>
                  <a:schemeClr val="dk1"/>
                </a:solidFill>
                <a:latin typeface="Calibri"/>
                <a:ea typeface="Calibri"/>
                <a:cs typeface="Calibri"/>
                <a:sym typeface="Calibri"/>
              </a:rPr>
              <a:t>“¿De qué manera puede la gestión financiera digital convertirse en un factor estratégico para que las empresas no solo enfrenten los desafíos del entorno tecnológico, sino que también aprovechen sus oportunidades para crecer y diferenciarse?”</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2"/>
          <p:cNvGrpSpPr/>
          <p:nvPr/>
        </p:nvGrpSpPr>
        <p:grpSpPr>
          <a:xfrm>
            <a:off x="1362575" y="1028700"/>
            <a:ext cx="15562849" cy="8179961"/>
            <a:chOff x="0" y="0"/>
            <a:chExt cx="5796956" cy="3046927"/>
          </a:xfrm>
        </p:grpSpPr>
        <p:sp>
          <p:nvSpPr>
            <p:cNvPr id="95" name="Google Shape;95;p2"/>
            <p:cNvSpPr/>
            <p:nvPr/>
          </p:nvSpPr>
          <p:spPr>
            <a:xfrm>
              <a:off x="0" y="0"/>
              <a:ext cx="5796955" cy="3046927"/>
            </a:xfrm>
            <a:custGeom>
              <a:rect b="b" l="l" r="r" t="t"/>
              <a:pathLst>
                <a:path extrusionOk="0" h="3046927" w="5796955">
                  <a:moveTo>
                    <a:pt x="0" y="0"/>
                  </a:moveTo>
                  <a:lnTo>
                    <a:pt x="5796955" y="0"/>
                  </a:lnTo>
                  <a:lnTo>
                    <a:pt x="5796955" y="3046927"/>
                  </a:lnTo>
                  <a:lnTo>
                    <a:pt x="0" y="3046927"/>
                  </a:lnTo>
                  <a:close/>
                </a:path>
              </a:pathLst>
            </a:custGeom>
            <a:solidFill>
              <a:srgbClr val="000000">
                <a:alpha val="0"/>
              </a:srgbClr>
            </a:solidFill>
            <a:ln cap="sq" cmpd="sng" w="104775">
              <a:solidFill>
                <a:srgbClr val="14494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2"/>
            <p:cNvSpPr txBox="1"/>
            <p:nvPr/>
          </p:nvSpPr>
          <p:spPr>
            <a:xfrm>
              <a:off x="0" y="19050"/>
              <a:ext cx="5796956" cy="3027877"/>
            </a:xfrm>
            <a:prstGeom prst="rect">
              <a:avLst/>
            </a:prstGeom>
            <a:noFill/>
            <a:ln>
              <a:noFill/>
            </a:ln>
          </p:spPr>
          <p:txBody>
            <a:bodyPr anchorCtr="0" anchor="ctr" bIns="48875" lIns="48875" spcFirstLastPara="1" rIns="48875" wrap="square" tIns="48875">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 name="Google Shape;97;p2"/>
          <p:cNvSpPr/>
          <p:nvPr/>
        </p:nvSpPr>
        <p:spPr>
          <a:xfrm rot="5400000">
            <a:off x="12832363" y="1543105"/>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
          <p:cNvSpPr/>
          <p:nvPr/>
        </p:nvSpPr>
        <p:spPr>
          <a:xfrm rot="-5400000">
            <a:off x="-1746504" y="4718304"/>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9" name="Google Shape;99;p2"/>
          <p:cNvGrpSpPr/>
          <p:nvPr/>
        </p:nvGrpSpPr>
        <p:grpSpPr>
          <a:xfrm>
            <a:off x="12559313" y="7868811"/>
            <a:ext cx="7861300" cy="3086100"/>
            <a:chOff x="0" y="0"/>
            <a:chExt cx="2070466" cy="812800"/>
          </a:xfrm>
        </p:grpSpPr>
        <p:sp>
          <p:nvSpPr>
            <p:cNvPr id="100" name="Google Shape;100;p2"/>
            <p:cNvSpPr/>
            <p:nvPr/>
          </p:nvSpPr>
          <p:spPr>
            <a:xfrm>
              <a:off x="0" y="0"/>
              <a:ext cx="2070466" cy="812800"/>
            </a:xfrm>
            <a:custGeom>
              <a:rect b="b" l="l" r="r" t="t"/>
              <a:pathLst>
                <a:path extrusionOk="0" h="812800" w="2070466">
                  <a:moveTo>
                    <a:pt x="0" y="0"/>
                  </a:moveTo>
                  <a:lnTo>
                    <a:pt x="2070466" y="0"/>
                  </a:lnTo>
                  <a:lnTo>
                    <a:pt x="2070466" y="812800"/>
                  </a:lnTo>
                  <a:lnTo>
                    <a:pt x="0" y="8128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txBox="1"/>
            <p:nvPr/>
          </p:nvSpPr>
          <p:spPr>
            <a:xfrm>
              <a:off x="0" y="19050"/>
              <a:ext cx="2070466"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2" name="Google Shape;102;p2"/>
          <p:cNvSpPr/>
          <p:nvPr/>
        </p:nvSpPr>
        <p:spPr>
          <a:xfrm>
            <a:off x="12398645"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2"/>
          <p:cNvSpPr txBox="1"/>
          <p:nvPr/>
        </p:nvSpPr>
        <p:spPr>
          <a:xfrm>
            <a:off x="1808400" y="2543725"/>
            <a:ext cx="146712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4400"/>
              <a:buFont typeface="Calibri"/>
              <a:buNone/>
            </a:pPr>
            <a:r>
              <a:rPr b="1" i="0" lang="es-MX" sz="4400" u="none" cap="none" strike="noStrike">
                <a:solidFill>
                  <a:schemeClr val="dk2"/>
                </a:solidFill>
                <a:latin typeface="Calibri"/>
                <a:ea typeface="Calibri"/>
                <a:cs typeface="Calibri"/>
                <a:sym typeface="Calibri"/>
              </a:rPr>
              <a:t>Objetivo de la sesión: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b="0" i="0" lang="es-MX" sz="3600" u="none" cap="none" strike="noStrike">
                <a:solidFill>
                  <a:schemeClr val="dk2"/>
                </a:solidFill>
                <a:latin typeface="Calibri"/>
                <a:ea typeface="Calibri"/>
                <a:cs typeface="Calibri"/>
                <a:sym typeface="Calibri"/>
              </a:rPr>
              <a:t>Revisar y sintetizar los temas de la Unidad </a:t>
            </a:r>
            <a:r>
              <a:rPr lang="es-MX" sz="3600">
                <a:solidFill>
                  <a:schemeClr val="dk2"/>
                </a:solidFill>
                <a:latin typeface="Calibri"/>
                <a:ea typeface="Calibri"/>
                <a:cs typeface="Calibri"/>
                <a:sym typeface="Calibri"/>
              </a:rPr>
              <a:t>6</a:t>
            </a:r>
            <a:r>
              <a:rPr b="0" i="0" lang="es-MX" sz="3600" u="none" cap="none" strike="noStrike">
                <a:solidFill>
                  <a:schemeClr val="dk2"/>
                </a:solidFill>
                <a:latin typeface="Calibri"/>
                <a:ea typeface="Calibri"/>
                <a:cs typeface="Calibri"/>
                <a:sym typeface="Calibri"/>
              </a:rPr>
              <a:t>.</a:t>
            </a:r>
            <a:endParaRPr b="0" i="0" sz="36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lang="es-MX" sz="3600">
                <a:solidFill>
                  <a:schemeClr val="dk2"/>
                </a:solidFill>
                <a:latin typeface="Calibri"/>
                <a:ea typeface="Calibri"/>
                <a:cs typeface="Calibri"/>
                <a:sym typeface="Calibri"/>
              </a:rPr>
              <a:t>Sintetizar la Estructura de la Gestión Financiera estratégica</a:t>
            </a:r>
            <a:r>
              <a:rPr b="0" i="0" lang="es-MX" sz="3600" u="none" cap="none" strike="noStrike">
                <a:solidFill>
                  <a:schemeClr val="dk2"/>
                </a:solidFill>
                <a:latin typeface="Calibri"/>
                <a:ea typeface="Calibri"/>
                <a:cs typeface="Calibri"/>
                <a:sym typeface="Calibri"/>
              </a:rPr>
              <a:t>.</a:t>
            </a:r>
            <a:endParaRPr b="0" i="0" sz="36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b="0" i="0" lang="es-MX" sz="3600" u="none" cap="none" strike="noStrike">
                <a:solidFill>
                  <a:schemeClr val="dk2"/>
                </a:solidFill>
                <a:latin typeface="Calibri"/>
                <a:ea typeface="Calibri"/>
                <a:cs typeface="Calibri"/>
                <a:sym typeface="Calibri"/>
              </a:rPr>
              <a:t>Resolver dudas.</a:t>
            </a:r>
            <a:endParaRPr b="0" i="0" sz="3600" u="none" cap="none" strike="noStrike">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07" name="Shape 107"/>
        <p:cNvGrpSpPr/>
        <p:nvPr/>
      </p:nvGrpSpPr>
      <p:grpSpPr>
        <a:xfrm>
          <a:off x="0" y="0"/>
          <a:ext cx="0" cy="0"/>
          <a:chOff x="0" y="0"/>
          <a:chExt cx="0" cy="0"/>
        </a:xfrm>
      </p:grpSpPr>
      <p:sp>
        <p:nvSpPr>
          <p:cNvPr id="108" name="Google Shape;108;p3"/>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3"/>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3"/>
          <p:cNvSpPr txBox="1"/>
          <p:nvPr/>
        </p:nvSpPr>
        <p:spPr>
          <a:xfrm>
            <a:off x="2057425" y="1028700"/>
            <a:ext cx="139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El Proceso de Planeación</a:t>
            </a:r>
            <a:endParaRPr b="0" i="0" sz="4400" u="none" cap="none" strike="noStrike">
              <a:solidFill>
                <a:srgbClr val="4F6128"/>
              </a:solidFill>
              <a:latin typeface="Calibri"/>
              <a:ea typeface="Calibri"/>
              <a:cs typeface="Calibri"/>
              <a:sym typeface="Calibri"/>
            </a:endParaRPr>
          </a:p>
        </p:txBody>
      </p:sp>
      <p:sp>
        <p:nvSpPr>
          <p:cNvPr id="111" name="Google Shape;111;p3"/>
          <p:cNvSpPr txBox="1"/>
          <p:nvPr/>
        </p:nvSpPr>
        <p:spPr>
          <a:xfrm>
            <a:off x="4699875" y="2893650"/>
            <a:ext cx="10934400" cy="5713800"/>
          </a:xfrm>
          <a:prstGeom prst="rect">
            <a:avLst/>
          </a:prstGeom>
          <a:noFill/>
          <a:ln>
            <a:noFill/>
          </a:ln>
        </p:spPr>
        <p:txBody>
          <a:bodyPr anchorCtr="0" anchor="t" bIns="91425" lIns="91425" spcFirstLastPara="1" rIns="91425" wrap="square" tIns="91425">
            <a:spAutoFit/>
          </a:bodyPr>
          <a:lstStyle/>
          <a:p>
            <a:pPr indent="0" lvl="0" marL="292100" marR="292100" rtl="0" algn="l">
              <a:lnSpc>
                <a:spcPct val="115000"/>
              </a:lnSpc>
              <a:spcBef>
                <a:spcPts val="0"/>
              </a:spcBef>
              <a:spcAft>
                <a:spcPts val="0"/>
              </a:spcAft>
              <a:buNone/>
            </a:pPr>
            <a:r>
              <a:rPr b="1" lang="es-MX" sz="2850">
                <a:solidFill>
                  <a:srgbClr val="002E5D"/>
                </a:solidFill>
                <a:highlight>
                  <a:srgbClr val="F4F7F9"/>
                </a:highlight>
                <a:latin typeface="Merriweather"/>
                <a:ea typeface="Merriweather"/>
                <a:cs typeface="Merriweather"/>
                <a:sym typeface="Merriweather"/>
              </a:rPr>
              <a:t>Metas SMART</a:t>
            </a:r>
            <a:endParaRPr b="1" sz="28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0"/>
              </a:spcAft>
              <a:buNone/>
            </a:pPr>
            <a:r>
              <a:rPr lang="es-MX" sz="2400">
                <a:solidFill>
                  <a:srgbClr val="4A4A4A"/>
                </a:solidFill>
                <a:highlight>
                  <a:srgbClr val="F4F7F9"/>
                </a:highlight>
              </a:rPr>
              <a:t>Definición de objetivos específicos, medibles y temporales para el negocio.</a:t>
            </a:r>
            <a:endParaRPr sz="2400">
              <a:solidFill>
                <a:srgbClr val="4A4A4A"/>
              </a:solidFill>
              <a:highlight>
                <a:srgbClr val="F4F7F9"/>
              </a:highlight>
            </a:endParaRPr>
          </a:p>
          <a:p>
            <a:pPr indent="0" lvl="0" marL="292100" marR="292100" rtl="0" algn="l">
              <a:lnSpc>
                <a:spcPct val="115000"/>
              </a:lnSpc>
              <a:spcBef>
                <a:spcPts val="1200"/>
              </a:spcBef>
              <a:spcAft>
                <a:spcPts val="0"/>
              </a:spcAft>
              <a:buNone/>
            </a:pPr>
            <a:r>
              <a:t/>
            </a:r>
            <a:endParaRPr b="1" sz="2850">
              <a:solidFill>
                <a:srgbClr val="002E5D"/>
              </a:solidFill>
              <a:highlight>
                <a:srgbClr val="F4F7F9"/>
              </a:highlight>
              <a:latin typeface="Merriweather"/>
              <a:ea typeface="Merriweather"/>
              <a:cs typeface="Merriweather"/>
              <a:sym typeface="Merriweather"/>
            </a:endParaRPr>
          </a:p>
          <a:p>
            <a:pPr indent="0" lvl="0" marL="292100" marR="292100" rtl="0" algn="l">
              <a:lnSpc>
                <a:spcPct val="115000"/>
              </a:lnSpc>
              <a:spcBef>
                <a:spcPts val="800"/>
              </a:spcBef>
              <a:spcAft>
                <a:spcPts val="0"/>
              </a:spcAft>
              <a:buNone/>
            </a:pPr>
            <a:r>
              <a:rPr b="1" lang="es-MX" sz="2850">
                <a:solidFill>
                  <a:srgbClr val="002E5D"/>
                </a:solidFill>
                <a:highlight>
                  <a:srgbClr val="F4F7F9"/>
                </a:highlight>
                <a:latin typeface="Merriweather"/>
                <a:ea typeface="Merriweather"/>
                <a:cs typeface="Merriweather"/>
                <a:sym typeface="Merriweather"/>
              </a:rPr>
              <a:t>Diagnóstico</a:t>
            </a:r>
            <a:endParaRPr b="1" sz="28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0"/>
              </a:spcAft>
              <a:buNone/>
            </a:pPr>
            <a:r>
              <a:rPr lang="es-MX" sz="2400">
                <a:solidFill>
                  <a:srgbClr val="4A4A4A"/>
                </a:solidFill>
                <a:highlight>
                  <a:srgbClr val="F4F7F9"/>
                </a:highlight>
              </a:rPr>
              <a:t>Recopilación de ingresos, costos fijos/variables y métricas.</a:t>
            </a:r>
            <a:endParaRPr sz="2400">
              <a:solidFill>
                <a:srgbClr val="4A4A4A"/>
              </a:solidFill>
              <a:highlight>
                <a:srgbClr val="F4F7F9"/>
              </a:highlight>
            </a:endParaRPr>
          </a:p>
          <a:p>
            <a:pPr indent="0" lvl="0" marL="292100" marR="292100" rtl="0" algn="l">
              <a:lnSpc>
                <a:spcPct val="115000"/>
              </a:lnSpc>
              <a:spcBef>
                <a:spcPts val="1200"/>
              </a:spcBef>
              <a:spcAft>
                <a:spcPts val="0"/>
              </a:spcAft>
              <a:buNone/>
            </a:pPr>
            <a:r>
              <a:t/>
            </a:r>
            <a:endParaRPr b="1" sz="2850">
              <a:solidFill>
                <a:srgbClr val="002E5D"/>
              </a:solidFill>
              <a:highlight>
                <a:srgbClr val="F4F7F9"/>
              </a:highlight>
              <a:latin typeface="Merriweather"/>
              <a:ea typeface="Merriweather"/>
              <a:cs typeface="Merriweather"/>
              <a:sym typeface="Merriweather"/>
            </a:endParaRPr>
          </a:p>
          <a:p>
            <a:pPr indent="0" lvl="0" marL="292100" marR="292100" rtl="0" algn="l">
              <a:lnSpc>
                <a:spcPct val="115000"/>
              </a:lnSpc>
              <a:spcBef>
                <a:spcPts val="800"/>
              </a:spcBef>
              <a:spcAft>
                <a:spcPts val="0"/>
              </a:spcAft>
              <a:buNone/>
            </a:pPr>
            <a:r>
              <a:rPr b="1" lang="es-MX" sz="2850">
                <a:solidFill>
                  <a:srgbClr val="002E5D"/>
                </a:solidFill>
                <a:highlight>
                  <a:srgbClr val="F4F7F9"/>
                </a:highlight>
                <a:latin typeface="Merriweather"/>
                <a:ea typeface="Merriweather"/>
                <a:cs typeface="Merriweather"/>
                <a:sym typeface="Merriweather"/>
              </a:rPr>
              <a:t>Plan y Ruta</a:t>
            </a:r>
            <a:endParaRPr b="1" sz="28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1200"/>
              </a:spcAft>
              <a:buNone/>
            </a:pPr>
            <a:r>
              <a:rPr lang="es-MX" sz="2400">
                <a:solidFill>
                  <a:srgbClr val="4A4A4A"/>
                </a:solidFill>
                <a:highlight>
                  <a:srgbClr val="F4F7F9"/>
                </a:highlight>
              </a:rPr>
              <a:t>Desarrollo de estrategias de inversión, contingencia y optimización del embudo.</a:t>
            </a:r>
            <a:endParaRPr sz="2400">
              <a:solidFill>
                <a:srgbClr val="4A4A4A"/>
              </a:solidFill>
              <a:highlight>
                <a:srgbClr val="F4F7F9"/>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15" name="Shape 115"/>
        <p:cNvGrpSpPr/>
        <p:nvPr/>
      </p:nvGrpSpPr>
      <p:grpSpPr>
        <a:xfrm>
          <a:off x="0" y="0"/>
          <a:ext cx="0" cy="0"/>
          <a:chOff x="0" y="0"/>
          <a:chExt cx="0" cy="0"/>
        </a:xfrm>
      </p:grpSpPr>
      <p:sp>
        <p:nvSpPr>
          <p:cNvPr id="116" name="Google Shape;116;p4"/>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4"/>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4"/>
          <p:cNvSpPr txBox="1"/>
          <p:nvPr/>
        </p:nvSpPr>
        <p:spPr>
          <a:xfrm>
            <a:off x="2057400" y="1028700"/>
            <a:ext cx="13001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Planeación a Corto Plazo</a:t>
            </a:r>
            <a:endParaRPr b="0" i="0" sz="4400" u="none" cap="none" strike="noStrike">
              <a:solidFill>
                <a:srgbClr val="4F6128"/>
              </a:solidFill>
              <a:latin typeface="Calibri"/>
              <a:ea typeface="Calibri"/>
              <a:cs typeface="Calibri"/>
              <a:sym typeface="Calibri"/>
            </a:endParaRPr>
          </a:p>
        </p:txBody>
      </p:sp>
      <p:sp>
        <p:nvSpPr>
          <p:cNvPr id="119" name="Google Shape;119;p4"/>
          <p:cNvSpPr txBox="1"/>
          <p:nvPr/>
        </p:nvSpPr>
        <p:spPr>
          <a:xfrm>
            <a:off x="4143875" y="3041325"/>
            <a:ext cx="13682400" cy="5383500"/>
          </a:xfrm>
          <a:prstGeom prst="rect">
            <a:avLst/>
          </a:prstGeom>
          <a:noFill/>
          <a:ln>
            <a:noFill/>
          </a:ln>
        </p:spPr>
        <p:txBody>
          <a:bodyPr anchorCtr="0" anchor="t" bIns="91425" lIns="91425" spcFirstLastPara="1" rIns="91425" wrap="square" tIns="91425">
            <a:spAutoFit/>
          </a:bodyPr>
          <a:lstStyle/>
          <a:p>
            <a:pPr indent="0" lvl="0" marL="292100" marR="292100" rtl="0" algn="l">
              <a:lnSpc>
                <a:spcPct val="115000"/>
              </a:lnSpc>
              <a:spcBef>
                <a:spcPts val="0"/>
              </a:spcBef>
              <a:spcAft>
                <a:spcPts val="0"/>
              </a:spcAft>
              <a:buNone/>
            </a:pPr>
            <a:r>
              <a:rPr b="1" lang="es-MX" sz="2650">
                <a:solidFill>
                  <a:srgbClr val="002E5D"/>
                </a:solidFill>
                <a:highlight>
                  <a:srgbClr val="F4F7F9"/>
                </a:highlight>
                <a:latin typeface="Merriweather"/>
                <a:ea typeface="Merriweather"/>
                <a:cs typeface="Merriweather"/>
                <a:sym typeface="Merriweather"/>
              </a:rPr>
              <a:t>Gestión de Liquidez</a:t>
            </a:r>
            <a:endParaRPr b="1" sz="26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0"/>
              </a:spcAft>
              <a:buNone/>
            </a:pPr>
            <a:r>
              <a:rPr lang="es-MX" sz="2200">
                <a:solidFill>
                  <a:srgbClr val="4A4A4A"/>
                </a:solidFill>
                <a:highlight>
                  <a:srgbClr val="F4F7F9"/>
                </a:highlight>
              </a:rPr>
              <a:t>Horizonte menor a 1 año. Enfoque absoluto en la </a:t>
            </a:r>
            <a:r>
              <a:rPr b="1" lang="es-MX" sz="2200">
                <a:solidFill>
                  <a:srgbClr val="4A4A4A"/>
                </a:solidFill>
                <a:highlight>
                  <a:srgbClr val="F4F7F9"/>
                </a:highlight>
              </a:rPr>
              <a:t>operatividad diaria</a:t>
            </a:r>
            <a:r>
              <a:rPr lang="es-MX" sz="2200">
                <a:solidFill>
                  <a:srgbClr val="4A4A4A"/>
                </a:solidFill>
                <a:highlight>
                  <a:srgbClr val="F4F7F9"/>
                </a:highlight>
              </a:rPr>
              <a:t> y el flujo de caja.</a:t>
            </a:r>
            <a:endParaRPr sz="2200">
              <a:solidFill>
                <a:srgbClr val="4A4A4A"/>
              </a:solidFill>
              <a:highlight>
                <a:srgbClr val="F4F7F9"/>
              </a:highlight>
            </a:endParaRPr>
          </a:p>
          <a:p>
            <a:pPr indent="-387350" lvl="0" marL="749300" marR="292100" rtl="0" algn="l">
              <a:lnSpc>
                <a:spcPct val="150000"/>
              </a:lnSpc>
              <a:spcBef>
                <a:spcPts val="1200"/>
              </a:spcBef>
              <a:spcAft>
                <a:spcPts val="0"/>
              </a:spcAft>
              <a:buClr>
                <a:srgbClr val="4A4A4A"/>
              </a:buClr>
              <a:buSzPts val="2500"/>
              <a:buChar char="●"/>
            </a:pPr>
            <a:r>
              <a:rPr lang="es-MX" sz="2500">
                <a:solidFill>
                  <a:srgbClr val="4A4A4A"/>
                </a:solidFill>
                <a:highlight>
                  <a:srgbClr val="F4F7F9"/>
                </a:highlight>
              </a:rPr>
              <a:t>Control de presupuestos operativos.</a:t>
            </a:r>
            <a:endParaRPr sz="2500">
              <a:solidFill>
                <a:srgbClr val="4A4A4A"/>
              </a:solidFill>
              <a:highlight>
                <a:srgbClr val="F4F7F9"/>
              </a:highlight>
            </a:endParaRPr>
          </a:p>
          <a:p>
            <a:pPr indent="-387350" lvl="0" marL="749300" marR="292100" rtl="0" algn="l">
              <a:lnSpc>
                <a:spcPct val="150000"/>
              </a:lnSpc>
              <a:spcBef>
                <a:spcPts val="0"/>
              </a:spcBef>
              <a:spcAft>
                <a:spcPts val="0"/>
              </a:spcAft>
              <a:buClr>
                <a:srgbClr val="4A4A4A"/>
              </a:buClr>
              <a:buSzPts val="2500"/>
              <a:buChar char="●"/>
            </a:pPr>
            <a:r>
              <a:rPr lang="es-MX" sz="2500">
                <a:solidFill>
                  <a:srgbClr val="4A4A4A"/>
                </a:solidFill>
                <a:highlight>
                  <a:srgbClr val="F4F7F9"/>
                </a:highlight>
              </a:rPr>
              <a:t>Monitoreo del Ingreso Mensual Recurrente.</a:t>
            </a:r>
            <a:endParaRPr sz="2500">
              <a:solidFill>
                <a:srgbClr val="4A4A4A"/>
              </a:solidFill>
              <a:highlight>
                <a:srgbClr val="F4F7F9"/>
              </a:highlight>
            </a:endParaRPr>
          </a:p>
          <a:p>
            <a:pPr indent="-387350" lvl="0" marL="749300" marR="292100" rtl="0" algn="l">
              <a:lnSpc>
                <a:spcPct val="150000"/>
              </a:lnSpc>
              <a:spcBef>
                <a:spcPts val="0"/>
              </a:spcBef>
              <a:spcAft>
                <a:spcPts val="0"/>
              </a:spcAft>
              <a:buClr>
                <a:srgbClr val="4A4A4A"/>
              </a:buClr>
              <a:buSzPts val="2500"/>
              <a:buChar char="●"/>
            </a:pPr>
            <a:r>
              <a:rPr lang="es-MX" sz="2500">
                <a:solidFill>
                  <a:srgbClr val="4A4A4A"/>
                </a:solidFill>
                <a:highlight>
                  <a:srgbClr val="F4F7F9"/>
                </a:highlight>
              </a:rPr>
              <a:t>Optimización del gasto en marketing (ROI).</a:t>
            </a:r>
            <a:endParaRPr sz="2500">
              <a:solidFill>
                <a:srgbClr val="4A4A4A"/>
              </a:solidFill>
              <a:highlight>
                <a:srgbClr val="F4F7F9"/>
              </a:highlight>
            </a:endParaRPr>
          </a:p>
          <a:p>
            <a:pPr indent="0" lvl="0" marL="292100" marR="292100" rtl="0" algn="l">
              <a:lnSpc>
                <a:spcPct val="115000"/>
              </a:lnSpc>
              <a:spcBef>
                <a:spcPts val="1100"/>
              </a:spcBef>
              <a:spcAft>
                <a:spcPts val="0"/>
              </a:spcAft>
              <a:buNone/>
            </a:pPr>
            <a:r>
              <a:t/>
            </a:r>
            <a:endParaRPr b="1" sz="2650">
              <a:solidFill>
                <a:srgbClr val="002E5D"/>
              </a:solidFill>
              <a:highlight>
                <a:srgbClr val="F4F7F9"/>
              </a:highlight>
              <a:latin typeface="Merriweather"/>
              <a:ea typeface="Merriweather"/>
              <a:cs typeface="Merriweather"/>
              <a:sym typeface="Merriweather"/>
            </a:endParaRPr>
          </a:p>
          <a:p>
            <a:pPr indent="0" lvl="0" marL="292100" marR="292100" rtl="0" algn="l">
              <a:lnSpc>
                <a:spcPct val="115000"/>
              </a:lnSpc>
              <a:spcBef>
                <a:spcPts val="800"/>
              </a:spcBef>
              <a:spcAft>
                <a:spcPts val="0"/>
              </a:spcAft>
              <a:buNone/>
            </a:pPr>
            <a:r>
              <a:rPr b="1" lang="es-MX" sz="2650">
                <a:solidFill>
                  <a:srgbClr val="002E5D"/>
                </a:solidFill>
                <a:highlight>
                  <a:srgbClr val="F4F7F9"/>
                </a:highlight>
                <a:latin typeface="Merriweather"/>
                <a:ea typeface="Merriweather"/>
                <a:cs typeface="Merriweather"/>
                <a:sym typeface="Merriweather"/>
              </a:rPr>
              <a:t>Capacidad de Respuesta</a:t>
            </a:r>
            <a:endParaRPr b="1" sz="26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1200"/>
              </a:spcAft>
              <a:buNone/>
            </a:pPr>
            <a:r>
              <a:rPr lang="es-MX" sz="2200">
                <a:solidFill>
                  <a:srgbClr val="4A4A4A"/>
                </a:solidFill>
                <a:highlight>
                  <a:srgbClr val="F4F7F9"/>
                </a:highlight>
              </a:rPr>
              <a:t>Vital para entornos volátiles. Permite ajustar campañas y precios en tiempo real ante cambios de demanda.</a:t>
            </a:r>
            <a:endParaRPr sz="2200">
              <a:solidFill>
                <a:srgbClr val="4A4A4A"/>
              </a:solidFill>
              <a:highlight>
                <a:srgbClr val="F4F7F9"/>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23" name="Shape 123"/>
        <p:cNvGrpSpPr/>
        <p:nvPr/>
      </p:nvGrpSpPr>
      <p:grpSpPr>
        <a:xfrm>
          <a:off x="0" y="0"/>
          <a:ext cx="0" cy="0"/>
          <a:chOff x="0" y="0"/>
          <a:chExt cx="0" cy="0"/>
        </a:xfrm>
      </p:grpSpPr>
      <p:sp>
        <p:nvSpPr>
          <p:cNvPr id="124" name="Google Shape;124;p5"/>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5"/>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5"/>
          <p:cNvSpPr txBox="1"/>
          <p:nvPr/>
        </p:nvSpPr>
        <p:spPr>
          <a:xfrm>
            <a:off x="2057400" y="1028700"/>
            <a:ext cx="13282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Planeación a Mediano Plazo</a:t>
            </a:r>
            <a:endParaRPr sz="4400">
              <a:solidFill>
                <a:srgbClr val="4F61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4F6128"/>
              </a:solidFill>
              <a:latin typeface="Calibri"/>
              <a:ea typeface="Calibri"/>
              <a:cs typeface="Calibri"/>
              <a:sym typeface="Calibri"/>
            </a:endParaRPr>
          </a:p>
        </p:txBody>
      </p:sp>
      <p:sp>
        <p:nvSpPr>
          <p:cNvPr id="127" name="Google Shape;127;p5"/>
          <p:cNvSpPr txBox="1"/>
          <p:nvPr/>
        </p:nvSpPr>
        <p:spPr>
          <a:xfrm>
            <a:off x="4572000" y="3836625"/>
            <a:ext cx="10215000" cy="367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MX" sz="2300">
                <a:solidFill>
                  <a:srgbClr val="002E5D"/>
                </a:solidFill>
                <a:highlight>
                  <a:srgbClr val="FFFFFF"/>
                </a:highlight>
                <a:latin typeface="Merriweather"/>
                <a:ea typeface="Merriweather"/>
                <a:cs typeface="Merriweather"/>
                <a:sym typeface="Merriweather"/>
              </a:rPr>
              <a:t>Inversión y Escalabilidad</a:t>
            </a:r>
            <a:endParaRPr b="1" sz="2300">
              <a:solidFill>
                <a:srgbClr val="002E5D"/>
              </a:solidFill>
              <a:highlight>
                <a:srgbClr val="FFFFFF"/>
              </a:highlight>
              <a:latin typeface="Merriweather"/>
              <a:ea typeface="Merriweather"/>
              <a:cs typeface="Merriweather"/>
              <a:sym typeface="Merriweather"/>
            </a:endParaRPr>
          </a:p>
          <a:p>
            <a:pPr indent="0" lvl="0" marL="0" rtl="0" algn="l">
              <a:lnSpc>
                <a:spcPct val="150000"/>
              </a:lnSpc>
              <a:spcBef>
                <a:spcPts val="1500"/>
              </a:spcBef>
              <a:spcAft>
                <a:spcPts val="0"/>
              </a:spcAft>
              <a:buNone/>
            </a:pPr>
            <a:r>
              <a:rPr lang="es-MX" sz="2500">
                <a:solidFill>
                  <a:srgbClr val="4A4A4A"/>
                </a:solidFill>
                <a:highlight>
                  <a:srgbClr val="FFFFFF"/>
                </a:highlight>
              </a:rPr>
              <a:t>Horizonte: </a:t>
            </a:r>
            <a:r>
              <a:rPr b="1" lang="es-MX" sz="2500">
                <a:solidFill>
                  <a:srgbClr val="4A4A4A"/>
                </a:solidFill>
                <a:highlight>
                  <a:srgbClr val="FFFFFF"/>
                </a:highlight>
              </a:rPr>
              <a:t>2 a 5 años</a:t>
            </a:r>
            <a:r>
              <a:rPr lang="es-MX" sz="2500">
                <a:solidFill>
                  <a:srgbClr val="4A4A4A"/>
                </a:solidFill>
                <a:highlight>
                  <a:srgbClr val="FFFFFF"/>
                </a:highlight>
              </a:rPr>
              <a:t>.</a:t>
            </a:r>
            <a:endParaRPr sz="2500">
              <a:solidFill>
                <a:srgbClr val="4A4A4A"/>
              </a:solidFill>
              <a:highlight>
                <a:srgbClr val="FFFFFF"/>
              </a:highlight>
            </a:endParaRPr>
          </a:p>
          <a:p>
            <a:pPr indent="-228600" lvl="0" marL="457200" rtl="0" algn="l">
              <a:lnSpc>
                <a:spcPct val="150000"/>
              </a:lnSpc>
              <a:spcBef>
                <a:spcPts val="1500"/>
              </a:spcBef>
              <a:spcAft>
                <a:spcPts val="0"/>
              </a:spcAft>
              <a:buClr>
                <a:srgbClr val="4A4A4A"/>
              </a:buClr>
              <a:buSzPts val="2500"/>
              <a:buNone/>
            </a:pPr>
            <a:r>
              <a:rPr lang="es-MX" sz="2500">
                <a:solidFill>
                  <a:srgbClr val="4A4A4A"/>
                </a:solidFill>
                <a:highlight>
                  <a:srgbClr val="FFFFFF"/>
                </a:highlight>
              </a:rPr>
              <a:t>Lanzamiento de nuevas funcionalidades.</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Expansión a nuevos segmentos o mercados geográficos.</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Mejora de infraestructura tecnológica.</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Búsqueda de capital de riesgo o alianzas.</a:t>
            </a:r>
            <a:endParaRPr sz="2500">
              <a:solidFill>
                <a:srgbClr val="4A4A4A"/>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31" name="Shape 131"/>
        <p:cNvGrpSpPr/>
        <p:nvPr/>
      </p:nvGrpSpPr>
      <p:grpSpPr>
        <a:xfrm>
          <a:off x="0" y="0"/>
          <a:ext cx="0" cy="0"/>
          <a:chOff x="0" y="0"/>
          <a:chExt cx="0" cy="0"/>
        </a:xfrm>
      </p:grpSpPr>
      <p:sp>
        <p:nvSpPr>
          <p:cNvPr id="132" name="Google Shape;132;g398668d2668_0_4"/>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g398668d2668_0_4"/>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g398668d2668_0_4"/>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Planeación a Largo Plazo</a:t>
            </a:r>
            <a:endParaRPr b="0" i="0" sz="4400" u="none" cap="none" strike="noStrike">
              <a:solidFill>
                <a:srgbClr val="4F6128"/>
              </a:solidFill>
              <a:latin typeface="Calibri"/>
              <a:ea typeface="Calibri"/>
              <a:cs typeface="Calibri"/>
              <a:sym typeface="Calibri"/>
            </a:endParaRPr>
          </a:p>
        </p:txBody>
      </p:sp>
      <p:sp>
        <p:nvSpPr>
          <p:cNvPr id="135" name="Google Shape;135;g398668d2668_0_4"/>
          <p:cNvSpPr txBox="1"/>
          <p:nvPr/>
        </p:nvSpPr>
        <p:spPr>
          <a:xfrm>
            <a:off x="4359725" y="3644800"/>
            <a:ext cx="10363500" cy="424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MX" sz="2300">
                <a:solidFill>
                  <a:srgbClr val="002E5D"/>
                </a:solidFill>
                <a:highlight>
                  <a:srgbClr val="FFFFFF"/>
                </a:highlight>
                <a:latin typeface="Merriweather"/>
                <a:ea typeface="Merriweather"/>
                <a:cs typeface="Merriweather"/>
                <a:sym typeface="Merriweather"/>
              </a:rPr>
              <a:t>Visión Estratégica Mundial</a:t>
            </a:r>
            <a:endParaRPr b="1" sz="2300">
              <a:solidFill>
                <a:srgbClr val="002E5D"/>
              </a:solidFill>
              <a:highlight>
                <a:srgbClr val="FFFFFF"/>
              </a:highlight>
              <a:latin typeface="Merriweather"/>
              <a:ea typeface="Merriweather"/>
              <a:cs typeface="Merriweather"/>
              <a:sym typeface="Merriweather"/>
            </a:endParaRPr>
          </a:p>
          <a:p>
            <a:pPr indent="0" lvl="0" marL="0" rtl="0" algn="l">
              <a:lnSpc>
                <a:spcPct val="150000"/>
              </a:lnSpc>
              <a:spcBef>
                <a:spcPts val="1500"/>
              </a:spcBef>
              <a:spcAft>
                <a:spcPts val="0"/>
              </a:spcAft>
              <a:buNone/>
            </a:pPr>
            <a:r>
              <a:rPr lang="es-MX" sz="2500">
                <a:solidFill>
                  <a:srgbClr val="4A4A4A"/>
                </a:solidFill>
                <a:highlight>
                  <a:srgbClr val="FFFFFF"/>
                </a:highlight>
              </a:rPr>
              <a:t>Periodos superiores a </a:t>
            </a:r>
            <a:r>
              <a:rPr b="1" lang="es-MX" sz="2500">
                <a:solidFill>
                  <a:srgbClr val="4A4A4A"/>
                </a:solidFill>
                <a:highlight>
                  <a:srgbClr val="FFFFFF"/>
                </a:highlight>
              </a:rPr>
              <a:t>5 años</a:t>
            </a:r>
            <a:r>
              <a:rPr lang="es-MX" sz="2500">
                <a:solidFill>
                  <a:srgbClr val="4A4A4A"/>
                </a:solidFill>
                <a:highlight>
                  <a:srgbClr val="FFFFFF"/>
                </a:highlight>
              </a:rPr>
              <a:t>. Alineación con la misión y valores estructurales.</a:t>
            </a:r>
            <a:endParaRPr sz="2500">
              <a:solidFill>
                <a:srgbClr val="4A4A4A"/>
              </a:solidFill>
              <a:highlight>
                <a:srgbClr val="FFFFFF"/>
              </a:highlight>
            </a:endParaRPr>
          </a:p>
          <a:p>
            <a:pPr indent="-228600" lvl="0" marL="457200" rtl="0" algn="l">
              <a:lnSpc>
                <a:spcPct val="150000"/>
              </a:lnSpc>
              <a:spcBef>
                <a:spcPts val="1500"/>
              </a:spcBef>
              <a:spcAft>
                <a:spcPts val="0"/>
              </a:spcAft>
              <a:buClr>
                <a:srgbClr val="4A4A4A"/>
              </a:buClr>
              <a:buSzPts val="2500"/>
              <a:buNone/>
            </a:pPr>
            <a:r>
              <a:rPr lang="es-MX" sz="2500">
                <a:solidFill>
                  <a:srgbClr val="4A4A4A"/>
                </a:solidFill>
                <a:highlight>
                  <a:srgbClr val="FFFFFF"/>
                </a:highlight>
              </a:rPr>
              <a:t>Internacionalización progresiva.</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Transformación del modelo operativo (IA/Automatización).</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Preparación para salida a bolsa (OPI).</a:t>
            </a:r>
            <a:endParaRPr sz="2500">
              <a:solidFill>
                <a:srgbClr val="4A4A4A"/>
              </a:solidFill>
              <a:highlight>
                <a:srgbClr val="FFFFFF"/>
              </a:highlight>
            </a:endParaRPr>
          </a:p>
          <a:p>
            <a:pPr indent="-228600" lvl="0" marL="457200" rtl="0" algn="l">
              <a:lnSpc>
                <a:spcPct val="150000"/>
              </a:lnSpc>
              <a:spcBef>
                <a:spcPts val="0"/>
              </a:spcBef>
              <a:spcAft>
                <a:spcPts val="0"/>
              </a:spcAft>
              <a:buClr>
                <a:srgbClr val="4A4A4A"/>
              </a:buClr>
              <a:buSzPts val="2500"/>
              <a:buNone/>
            </a:pPr>
            <a:r>
              <a:rPr lang="es-MX" sz="2500">
                <a:solidFill>
                  <a:srgbClr val="4A4A4A"/>
                </a:solidFill>
                <a:highlight>
                  <a:srgbClr val="FFFFFF"/>
                </a:highlight>
              </a:rPr>
              <a:t>Diversificación radical de ingresos.</a:t>
            </a:r>
            <a:endParaRPr sz="2500">
              <a:solidFill>
                <a:srgbClr val="4A4A4A"/>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39" name="Shape 139"/>
        <p:cNvGrpSpPr/>
        <p:nvPr/>
      </p:nvGrpSpPr>
      <p:grpSpPr>
        <a:xfrm>
          <a:off x="0" y="0"/>
          <a:ext cx="0" cy="0"/>
          <a:chOff x="0" y="0"/>
          <a:chExt cx="0" cy="0"/>
        </a:xfrm>
      </p:grpSpPr>
      <p:sp>
        <p:nvSpPr>
          <p:cNvPr id="140" name="Google Shape;140;g398668d2668_0_13"/>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g398668d2668_0_13"/>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g398668d2668_0_13"/>
          <p:cNvSpPr txBox="1"/>
          <p:nvPr/>
        </p:nvSpPr>
        <p:spPr>
          <a:xfrm>
            <a:off x="2033425" y="788900"/>
            <a:ext cx="136536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Gestión del Flujo de Efectivo</a:t>
            </a:r>
            <a:endParaRPr b="1" i="0" sz="3000" u="none" cap="none" strike="noStrike">
              <a:solidFill>
                <a:schemeClr val="dk1"/>
              </a:solidFill>
              <a:highlight>
                <a:srgbClr val="F3F0DF"/>
              </a:highlight>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4F6128"/>
              </a:solidFill>
              <a:latin typeface="Calibri"/>
              <a:ea typeface="Calibri"/>
              <a:cs typeface="Calibri"/>
              <a:sym typeface="Calibri"/>
            </a:endParaRPr>
          </a:p>
        </p:txBody>
      </p:sp>
      <p:graphicFrame>
        <p:nvGraphicFramePr>
          <p:cNvPr id="143" name="Google Shape;143;g398668d2668_0_13"/>
          <p:cNvGraphicFramePr/>
          <p:nvPr/>
        </p:nvGraphicFramePr>
        <p:xfrm>
          <a:off x="3701325" y="3000375"/>
          <a:ext cx="3000000" cy="3000000"/>
        </p:xfrm>
        <a:graphic>
          <a:graphicData uri="http://schemas.openxmlformats.org/drawingml/2006/table">
            <a:tbl>
              <a:tblPr>
                <a:solidFill>
                  <a:srgbClr val="FFFFFF"/>
                </a:solidFill>
                <a:tableStyleId>{344444A8-EEAC-4132-A0AA-C7B9ED18DC7B}</a:tableStyleId>
              </a:tblPr>
              <a:tblGrid>
                <a:gridCol w="3295775"/>
                <a:gridCol w="9887350"/>
              </a:tblGrid>
              <a:tr h="571500">
                <a:tc>
                  <a:txBody>
                    <a:bodyPr/>
                    <a:lstStyle/>
                    <a:p>
                      <a:pPr indent="0" lvl="0" marL="0" rtl="0" algn="l">
                        <a:lnSpc>
                          <a:spcPct val="150000"/>
                        </a:lnSpc>
                        <a:spcBef>
                          <a:spcPts val="0"/>
                        </a:spcBef>
                        <a:spcAft>
                          <a:spcPts val="0"/>
                        </a:spcAft>
                        <a:buNone/>
                      </a:pPr>
                      <a:r>
                        <a:rPr b="1" lang="es-MX" sz="2100">
                          <a:solidFill>
                            <a:srgbClr val="002E5D"/>
                          </a:solidFill>
                          <a:highlight>
                            <a:srgbClr val="FFFFFF"/>
                          </a:highlight>
                        </a:rPr>
                        <a:t>A</a:t>
                      </a:r>
                      <a:r>
                        <a:rPr b="1" lang="es-MX" sz="2100">
                          <a:solidFill>
                            <a:srgbClr val="002E5D"/>
                          </a:solidFill>
                          <a:highlight>
                            <a:srgbClr val="FFFFFF"/>
                          </a:highlight>
                        </a:rPr>
                        <a:t>cción Crítica</a:t>
                      </a:r>
                      <a:endParaRPr b="1" sz="2100">
                        <a:solidFill>
                          <a:srgbClr val="002E5D"/>
                        </a:solidFill>
                        <a:highlight>
                          <a:srgbClr val="FFFFFF"/>
                        </a:highlight>
                      </a:endParaRPr>
                    </a:p>
                  </a:txBody>
                  <a:tcPr marT="142875" marB="142875" marR="142875" marL="142875">
                    <a:lnL cap="flat" cmpd="sng" w="9525">
                      <a:solidFill>
                        <a:srgbClr val="002E5D"/>
                      </a:solidFill>
                      <a:prstDash val="solid"/>
                      <a:round/>
                      <a:headEnd len="sm" w="sm" type="none"/>
                      <a:tailEnd len="sm" w="sm" type="none"/>
                    </a:lnL>
                    <a:lnR cap="flat" cmpd="sng" w="9525">
                      <a:solidFill>
                        <a:srgbClr val="002E5D"/>
                      </a:solidFill>
                      <a:prstDash val="solid"/>
                      <a:round/>
                      <a:headEnd len="sm" w="sm" type="none"/>
                      <a:tailEnd len="sm" w="sm" type="none"/>
                    </a:lnR>
                    <a:lnT cap="flat" cmpd="sng" w="9525">
                      <a:solidFill>
                        <a:srgbClr val="002E5D"/>
                      </a:solidFill>
                      <a:prstDash val="solid"/>
                      <a:round/>
                      <a:headEnd len="sm" w="sm" type="none"/>
                      <a:tailEnd len="sm" w="sm" type="none"/>
                    </a:lnT>
                    <a:lnB cap="flat" cmpd="sng" w="9525">
                      <a:solidFill>
                        <a:srgbClr val="002E5D"/>
                      </a:solidFill>
                      <a:prstDash val="solid"/>
                      <a:round/>
                      <a:headEnd len="sm" w="sm" type="none"/>
                      <a:tailEnd len="sm" w="sm" type="none"/>
                    </a:lnB>
                    <a:solidFill>
                      <a:schemeClr val="dk2"/>
                    </a:solidFill>
                  </a:tcPr>
                </a:tc>
                <a:tc>
                  <a:txBody>
                    <a:bodyPr/>
                    <a:lstStyle/>
                    <a:p>
                      <a:pPr indent="0" lvl="0" marL="0" rtl="0" algn="l">
                        <a:lnSpc>
                          <a:spcPct val="150000"/>
                        </a:lnSpc>
                        <a:spcBef>
                          <a:spcPts val="0"/>
                        </a:spcBef>
                        <a:spcAft>
                          <a:spcPts val="0"/>
                        </a:spcAft>
                        <a:buNone/>
                      </a:pPr>
                      <a:r>
                        <a:rPr b="1" lang="es-MX" sz="2100">
                          <a:solidFill>
                            <a:srgbClr val="002E5D"/>
                          </a:solidFill>
                          <a:highlight>
                            <a:srgbClr val="FFFFFF"/>
                          </a:highlight>
                        </a:rPr>
                        <a:t>Impacto en el Negocio Digital</a:t>
                      </a:r>
                      <a:endParaRPr b="1" sz="2100">
                        <a:solidFill>
                          <a:srgbClr val="002E5D"/>
                        </a:solidFill>
                        <a:highlight>
                          <a:srgbClr val="FFFFFF"/>
                        </a:highlight>
                      </a:endParaRPr>
                    </a:p>
                  </a:txBody>
                  <a:tcPr marT="142875" marB="142875" marR="142875" marL="142875">
                    <a:lnL cap="flat" cmpd="sng" w="9525">
                      <a:solidFill>
                        <a:srgbClr val="002E5D"/>
                      </a:solidFill>
                      <a:prstDash val="solid"/>
                      <a:round/>
                      <a:headEnd len="sm" w="sm" type="none"/>
                      <a:tailEnd len="sm" w="sm" type="none"/>
                    </a:lnL>
                    <a:solidFill>
                      <a:srgbClr val="002E5D"/>
                    </a:solidFill>
                  </a:tcPr>
                </a:tc>
              </a:tr>
              <a:tr h="581025">
                <a:tc>
                  <a:txBody>
                    <a:bodyPr/>
                    <a:lstStyle/>
                    <a:p>
                      <a:pPr indent="0" lvl="0" marL="0" rtl="0" algn="l">
                        <a:lnSpc>
                          <a:spcPct val="150000"/>
                        </a:lnSpc>
                        <a:spcBef>
                          <a:spcPts val="0"/>
                        </a:spcBef>
                        <a:spcAft>
                          <a:spcPts val="0"/>
                        </a:spcAft>
                        <a:buNone/>
                      </a:pPr>
                      <a:r>
                        <a:rPr b="1" lang="es-MX" sz="2100">
                          <a:solidFill>
                            <a:srgbClr val="4A4A4A"/>
                          </a:solidFill>
                          <a:highlight>
                            <a:srgbClr val="FFFFFF"/>
                          </a:highlight>
                        </a:rPr>
                        <a:t>Proyecciones Precisas</a:t>
                      </a:r>
                      <a:endParaRPr b="1" sz="2100">
                        <a:solidFill>
                          <a:srgbClr val="4A4A4A"/>
                        </a:solidFill>
                        <a:highlight>
                          <a:srgbClr val="FFFFFF"/>
                        </a:highlight>
                      </a:endParaRPr>
                    </a:p>
                  </a:txBody>
                  <a:tcPr marT="142875" marB="142875" marR="142875" marL="142875">
                    <a:lnT cap="flat" cmpd="sng" w="9525">
                      <a:solidFill>
                        <a:srgbClr val="002E5D"/>
                      </a:solidFill>
                      <a:prstDash val="solid"/>
                      <a:round/>
                      <a:headEnd len="sm" w="sm" type="none"/>
                      <a:tailEnd len="sm" w="sm" type="none"/>
                    </a:lnT>
                    <a:lnB cap="flat" cmpd="sng" w="9525">
                      <a:solidFill>
                        <a:srgbClr val="E5E7EB"/>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s-MX" sz="2100">
                          <a:solidFill>
                            <a:srgbClr val="4A4A4A"/>
                          </a:solidFill>
                          <a:highlight>
                            <a:srgbClr val="FFFFFF"/>
                          </a:highlight>
                        </a:rPr>
                        <a:t>Anticipa picos y valles de demanda estacional.</a:t>
                      </a:r>
                      <a:endParaRPr sz="2100">
                        <a:solidFill>
                          <a:srgbClr val="4A4A4A"/>
                        </a:solidFill>
                        <a:highlight>
                          <a:srgbClr val="FFFFFF"/>
                        </a:highlight>
                      </a:endParaRPr>
                    </a:p>
                  </a:txBody>
                  <a:tcPr marT="142875" marB="142875" marR="142875" marL="142875">
                    <a:lnB cap="flat" cmpd="sng" w="9525">
                      <a:solidFill>
                        <a:srgbClr val="E5E7EB"/>
                      </a:solidFill>
                      <a:prstDash val="solid"/>
                      <a:round/>
                      <a:headEnd len="sm" w="sm" type="none"/>
                      <a:tailEnd len="sm" w="sm" type="none"/>
                    </a:lnB>
                  </a:tcPr>
                </a:tc>
              </a:tr>
              <a:tr h="581025">
                <a:tc>
                  <a:txBody>
                    <a:bodyPr/>
                    <a:lstStyle/>
                    <a:p>
                      <a:pPr indent="0" lvl="0" marL="0" rtl="0" algn="l">
                        <a:lnSpc>
                          <a:spcPct val="150000"/>
                        </a:lnSpc>
                        <a:spcBef>
                          <a:spcPts val="0"/>
                        </a:spcBef>
                        <a:spcAft>
                          <a:spcPts val="0"/>
                        </a:spcAft>
                        <a:buNone/>
                      </a:pPr>
                      <a:r>
                        <a:rPr b="1" lang="es-MX" sz="2100">
                          <a:solidFill>
                            <a:srgbClr val="4A4A4A"/>
                          </a:solidFill>
                          <a:highlight>
                            <a:srgbClr val="FFFFFF"/>
                          </a:highlight>
                        </a:rPr>
                        <a:t>Optimización de Ciclos</a:t>
                      </a:r>
                      <a:endParaRPr b="1"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s-MX" sz="2100">
                          <a:solidFill>
                            <a:srgbClr val="4A4A4A"/>
                          </a:solidFill>
                          <a:highlight>
                            <a:srgbClr val="FFFFFF"/>
                          </a:highlight>
                        </a:rPr>
                        <a:t>Acelera el cobro (pasarelas) y gestiona pagos a proveedores.</a:t>
                      </a:r>
                      <a:endParaRPr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r>
              <a:tr h="581025">
                <a:tc>
                  <a:txBody>
                    <a:bodyPr/>
                    <a:lstStyle/>
                    <a:p>
                      <a:pPr indent="0" lvl="0" marL="0" rtl="0" algn="l">
                        <a:lnSpc>
                          <a:spcPct val="150000"/>
                        </a:lnSpc>
                        <a:spcBef>
                          <a:spcPts val="0"/>
                        </a:spcBef>
                        <a:spcAft>
                          <a:spcPts val="0"/>
                        </a:spcAft>
                        <a:buNone/>
                      </a:pPr>
                      <a:r>
                        <a:rPr b="1" lang="es-MX" sz="2100">
                          <a:solidFill>
                            <a:srgbClr val="4A4A4A"/>
                          </a:solidFill>
                          <a:highlight>
                            <a:srgbClr val="FFFFFF"/>
                          </a:highlight>
                        </a:rPr>
                        <a:t>Burn Rate / Runway</a:t>
                      </a:r>
                      <a:endParaRPr b="1"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s-MX" sz="2100">
                          <a:solidFill>
                            <a:srgbClr val="4A4A4A"/>
                          </a:solidFill>
                          <a:highlight>
                            <a:srgbClr val="FFFFFF"/>
                          </a:highlight>
                        </a:rPr>
                        <a:t>Determina cuánto tiempo puede operar la empresa antes de requerir más capital.</a:t>
                      </a:r>
                      <a:endParaRPr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r>
              <a:tr h="581025">
                <a:tc>
                  <a:txBody>
                    <a:bodyPr/>
                    <a:lstStyle/>
                    <a:p>
                      <a:pPr indent="0" lvl="0" marL="0" rtl="0" algn="l">
                        <a:lnSpc>
                          <a:spcPct val="150000"/>
                        </a:lnSpc>
                        <a:spcBef>
                          <a:spcPts val="0"/>
                        </a:spcBef>
                        <a:spcAft>
                          <a:spcPts val="0"/>
                        </a:spcAft>
                        <a:buNone/>
                      </a:pPr>
                      <a:r>
                        <a:rPr b="1" lang="es-MX" sz="2100">
                          <a:solidFill>
                            <a:srgbClr val="4A4A4A"/>
                          </a:solidFill>
                          <a:highlight>
                            <a:srgbClr val="FFFFFF"/>
                          </a:highlight>
                        </a:rPr>
                        <a:t>Reservas de Efectivo</a:t>
                      </a:r>
                      <a:endParaRPr b="1"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s-MX" sz="2100">
                          <a:solidFill>
                            <a:srgbClr val="4A4A4A"/>
                          </a:solidFill>
                          <a:highlight>
                            <a:srgbClr val="FFFFFF"/>
                          </a:highlight>
                        </a:rPr>
                        <a:t>Crea un "colchón" ante la volatilidad extrema del ecosistema.</a:t>
                      </a:r>
                      <a:endParaRPr sz="2100">
                        <a:solidFill>
                          <a:srgbClr val="4A4A4A"/>
                        </a:solidFill>
                        <a:highlight>
                          <a:srgbClr val="FFFFFF"/>
                        </a:highlight>
                      </a:endParaRPr>
                    </a:p>
                  </a:txBody>
                  <a:tcPr marT="142875" marB="142875" marR="142875" marL="142875">
                    <a:lnT cap="flat" cmpd="sng" w="9525">
                      <a:solidFill>
                        <a:srgbClr val="E5E7EB"/>
                      </a:solidFill>
                      <a:prstDash val="solid"/>
                      <a:round/>
                      <a:headEnd len="sm" w="sm" type="none"/>
                      <a:tailEnd len="sm" w="sm" type="none"/>
                    </a:lnT>
                    <a:lnB cap="flat" cmpd="sng" w="9525">
                      <a:solidFill>
                        <a:srgbClr val="E5E7EB"/>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47" name="Shape 147"/>
        <p:cNvGrpSpPr/>
        <p:nvPr/>
      </p:nvGrpSpPr>
      <p:grpSpPr>
        <a:xfrm>
          <a:off x="0" y="0"/>
          <a:ext cx="0" cy="0"/>
          <a:chOff x="0" y="0"/>
          <a:chExt cx="0" cy="0"/>
        </a:xfrm>
      </p:grpSpPr>
      <p:sp>
        <p:nvSpPr>
          <p:cNvPr id="148" name="Google Shape;148;g398668d2668_0_22"/>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398668d2668_0_22"/>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0" l="0" r="-1349" t="-47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g398668d2668_0_22"/>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2300"/>
              </a:spcAft>
              <a:buClr>
                <a:schemeClr val="dk1"/>
              </a:buClr>
              <a:buSzPts val="1100"/>
              <a:buFont typeface="Arial"/>
              <a:buNone/>
            </a:pPr>
            <a:r>
              <a:rPr lang="es-MX" sz="4400">
                <a:solidFill>
                  <a:srgbClr val="4F6128"/>
                </a:solidFill>
                <a:latin typeface="Calibri"/>
                <a:ea typeface="Calibri"/>
                <a:cs typeface="Calibri"/>
                <a:sym typeface="Calibri"/>
              </a:rPr>
              <a:t>Ecosistema Tecnológico</a:t>
            </a:r>
            <a:endParaRPr b="0" i="0" sz="1400" u="none" cap="none" strike="noStrike">
              <a:solidFill>
                <a:srgbClr val="000000"/>
              </a:solidFill>
              <a:latin typeface="Arial"/>
              <a:ea typeface="Arial"/>
              <a:cs typeface="Arial"/>
              <a:sym typeface="Arial"/>
            </a:endParaRPr>
          </a:p>
        </p:txBody>
      </p:sp>
      <p:sp>
        <p:nvSpPr>
          <p:cNvPr id="151" name="Google Shape;151;g398668d2668_0_22"/>
          <p:cNvSpPr txBox="1"/>
          <p:nvPr/>
        </p:nvSpPr>
        <p:spPr>
          <a:xfrm>
            <a:off x="4364400" y="3947325"/>
            <a:ext cx="11346600" cy="3000000"/>
          </a:xfrm>
          <a:prstGeom prst="rect">
            <a:avLst/>
          </a:prstGeom>
          <a:noFill/>
          <a:ln>
            <a:noFill/>
          </a:ln>
        </p:spPr>
        <p:txBody>
          <a:bodyPr anchorCtr="0" anchor="ctr" bIns="91425" lIns="91425" spcFirstLastPara="1" rIns="91425" wrap="square" tIns="91425">
            <a:noAutofit/>
          </a:bodyPr>
          <a:lstStyle/>
          <a:p>
            <a:pPr indent="0" lvl="0" marL="292100" marR="292100" rtl="0" algn="l">
              <a:lnSpc>
                <a:spcPct val="115000"/>
              </a:lnSpc>
              <a:spcBef>
                <a:spcPts val="0"/>
              </a:spcBef>
              <a:spcAft>
                <a:spcPts val="0"/>
              </a:spcAft>
              <a:buNone/>
            </a:pPr>
            <a:r>
              <a:rPr b="1" lang="es-MX" sz="2550">
                <a:solidFill>
                  <a:srgbClr val="002E5D"/>
                </a:solidFill>
                <a:highlight>
                  <a:srgbClr val="F4F7F9"/>
                </a:highlight>
                <a:latin typeface="Merriweather"/>
                <a:ea typeface="Merriweather"/>
                <a:cs typeface="Merriweather"/>
                <a:sym typeface="Merriweather"/>
              </a:rPr>
              <a:t>Gestión Cloud</a:t>
            </a:r>
            <a:endParaRPr b="1" sz="25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0"/>
              </a:spcAft>
              <a:buNone/>
            </a:pPr>
            <a:r>
              <a:rPr lang="es-MX" sz="2100">
                <a:solidFill>
                  <a:srgbClr val="4A4A4A"/>
                </a:solidFill>
                <a:highlight>
                  <a:srgbClr val="F4F7F9"/>
                </a:highlight>
              </a:rPr>
              <a:t>ERP (SAP/NetSuite) y Contabilidad (QuickBooks/Xero) para integración total de áreas.</a:t>
            </a:r>
            <a:endParaRPr sz="2100">
              <a:solidFill>
                <a:srgbClr val="4A4A4A"/>
              </a:solidFill>
              <a:highlight>
                <a:srgbClr val="F4F7F9"/>
              </a:highlight>
            </a:endParaRPr>
          </a:p>
          <a:p>
            <a:pPr indent="0" lvl="0" marL="292100" marR="292100" rtl="0" algn="l">
              <a:lnSpc>
                <a:spcPct val="115000"/>
              </a:lnSpc>
              <a:spcBef>
                <a:spcPts val="1200"/>
              </a:spcBef>
              <a:spcAft>
                <a:spcPts val="0"/>
              </a:spcAft>
              <a:buNone/>
            </a:pPr>
            <a:r>
              <a:t/>
            </a:r>
            <a:endParaRPr b="1" sz="2550">
              <a:solidFill>
                <a:srgbClr val="002E5D"/>
              </a:solidFill>
              <a:highlight>
                <a:srgbClr val="F4F7F9"/>
              </a:highlight>
              <a:latin typeface="Merriweather"/>
              <a:ea typeface="Merriweather"/>
              <a:cs typeface="Merriweather"/>
              <a:sym typeface="Merriweather"/>
            </a:endParaRPr>
          </a:p>
          <a:p>
            <a:pPr indent="0" lvl="0" marL="292100" marR="292100" rtl="0" algn="l">
              <a:lnSpc>
                <a:spcPct val="115000"/>
              </a:lnSpc>
              <a:spcBef>
                <a:spcPts val="800"/>
              </a:spcBef>
              <a:spcAft>
                <a:spcPts val="0"/>
              </a:spcAft>
              <a:buNone/>
            </a:pPr>
            <a:r>
              <a:rPr b="1" lang="es-MX" sz="2550">
                <a:solidFill>
                  <a:srgbClr val="002E5D"/>
                </a:solidFill>
                <a:highlight>
                  <a:srgbClr val="F4F7F9"/>
                </a:highlight>
                <a:latin typeface="Merriweather"/>
                <a:ea typeface="Merriweather"/>
                <a:cs typeface="Merriweather"/>
                <a:sym typeface="Merriweather"/>
              </a:rPr>
              <a:t>Business Intelligence</a:t>
            </a:r>
            <a:endParaRPr b="1" sz="25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0"/>
              </a:spcAft>
              <a:buNone/>
            </a:pPr>
            <a:r>
              <a:rPr lang="es-MX" sz="2100">
                <a:solidFill>
                  <a:srgbClr val="4A4A4A"/>
                </a:solidFill>
                <a:highlight>
                  <a:srgbClr val="F4F7F9"/>
                </a:highlight>
              </a:rPr>
              <a:t>Power BI y Tableau para visualización de KPIs en tiempo real y detección de anomalías.</a:t>
            </a:r>
            <a:endParaRPr sz="2100">
              <a:solidFill>
                <a:srgbClr val="4A4A4A"/>
              </a:solidFill>
              <a:highlight>
                <a:srgbClr val="F4F7F9"/>
              </a:highlight>
            </a:endParaRPr>
          </a:p>
          <a:p>
            <a:pPr indent="0" lvl="0" marL="292100" marR="292100" rtl="0" algn="l">
              <a:lnSpc>
                <a:spcPct val="115000"/>
              </a:lnSpc>
              <a:spcBef>
                <a:spcPts val="1200"/>
              </a:spcBef>
              <a:spcAft>
                <a:spcPts val="0"/>
              </a:spcAft>
              <a:buNone/>
            </a:pPr>
            <a:r>
              <a:t/>
            </a:r>
            <a:endParaRPr b="1" sz="2550">
              <a:solidFill>
                <a:srgbClr val="002E5D"/>
              </a:solidFill>
              <a:highlight>
                <a:srgbClr val="F4F7F9"/>
              </a:highlight>
              <a:latin typeface="Merriweather"/>
              <a:ea typeface="Merriweather"/>
              <a:cs typeface="Merriweather"/>
              <a:sym typeface="Merriweather"/>
            </a:endParaRPr>
          </a:p>
          <a:p>
            <a:pPr indent="0" lvl="0" marL="292100" marR="292100" rtl="0" algn="l">
              <a:lnSpc>
                <a:spcPct val="115000"/>
              </a:lnSpc>
              <a:spcBef>
                <a:spcPts val="800"/>
              </a:spcBef>
              <a:spcAft>
                <a:spcPts val="0"/>
              </a:spcAft>
              <a:buNone/>
            </a:pPr>
            <a:r>
              <a:rPr b="1" lang="es-MX" sz="2550">
                <a:solidFill>
                  <a:srgbClr val="002E5D"/>
                </a:solidFill>
                <a:highlight>
                  <a:srgbClr val="F4F7F9"/>
                </a:highlight>
                <a:latin typeface="Merriweather"/>
                <a:ea typeface="Merriweather"/>
                <a:cs typeface="Merriweather"/>
                <a:sym typeface="Merriweather"/>
              </a:rPr>
              <a:t>Pasarelas y APIs</a:t>
            </a:r>
            <a:endParaRPr b="1" sz="2550">
              <a:solidFill>
                <a:srgbClr val="002E5D"/>
              </a:solidFill>
              <a:highlight>
                <a:srgbClr val="F4F7F9"/>
              </a:highlight>
              <a:latin typeface="Merriweather"/>
              <a:ea typeface="Merriweather"/>
              <a:cs typeface="Merriweather"/>
              <a:sym typeface="Merriweather"/>
            </a:endParaRPr>
          </a:p>
          <a:p>
            <a:pPr indent="0" lvl="0" marL="292100" marR="292100" rtl="0" algn="l">
              <a:lnSpc>
                <a:spcPct val="150000"/>
              </a:lnSpc>
              <a:spcBef>
                <a:spcPts val="1200"/>
              </a:spcBef>
              <a:spcAft>
                <a:spcPts val="1200"/>
              </a:spcAft>
              <a:buNone/>
            </a:pPr>
            <a:r>
              <a:rPr lang="es-MX" sz="2100">
                <a:solidFill>
                  <a:srgbClr val="4A4A4A"/>
                </a:solidFill>
                <a:highlight>
                  <a:srgbClr val="F4F7F9"/>
                </a:highlight>
              </a:rPr>
              <a:t>Stripe y Square para automatizar la facturación y el seguimiento de cuentas por cobrar.</a:t>
            </a:r>
            <a:endParaRPr sz="2100">
              <a:solidFill>
                <a:srgbClr val="4A4A4A"/>
              </a:solidFill>
              <a:highlight>
                <a:srgbClr val="F4F7F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55" name="Shape 155"/>
        <p:cNvGrpSpPr/>
        <p:nvPr/>
      </p:nvGrpSpPr>
      <p:grpSpPr>
        <a:xfrm>
          <a:off x="0" y="0"/>
          <a:ext cx="0" cy="0"/>
          <a:chOff x="0" y="0"/>
          <a:chExt cx="0" cy="0"/>
        </a:xfrm>
      </p:grpSpPr>
      <p:sp>
        <p:nvSpPr>
          <p:cNvPr id="156" name="Google Shape;156;g3b2ca8124a1_0_16"/>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g3b2ca8124a1_0_16"/>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1" l="0" r="-1351" t="-47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g3b2ca8124a1_0_16"/>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Retos de la Gestión Digital</a:t>
            </a:r>
            <a:endParaRPr b="0" i="0" sz="1400" u="none" cap="none" strike="noStrike">
              <a:solidFill>
                <a:srgbClr val="000000"/>
              </a:solidFill>
              <a:latin typeface="Arial"/>
              <a:ea typeface="Arial"/>
              <a:cs typeface="Arial"/>
              <a:sym typeface="Arial"/>
            </a:endParaRPr>
          </a:p>
        </p:txBody>
      </p:sp>
      <p:sp>
        <p:nvSpPr>
          <p:cNvPr id="159" name="Google Shape;159;g3b2ca8124a1_0_16"/>
          <p:cNvSpPr txBox="1"/>
          <p:nvPr/>
        </p:nvSpPr>
        <p:spPr>
          <a:xfrm>
            <a:off x="4148375" y="2921850"/>
            <a:ext cx="12133500" cy="4756200"/>
          </a:xfrm>
          <a:prstGeom prst="rect">
            <a:avLst/>
          </a:prstGeom>
          <a:noFill/>
          <a:ln>
            <a:noFill/>
          </a:ln>
        </p:spPr>
        <p:txBody>
          <a:bodyPr anchorCtr="0" anchor="t" bIns="91425" lIns="91425" spcFirstLastPara="1" rIns="91425" wrap="square" tIns="91425">
            <a:spAutoFit/>
          </a:bodyPr>
          <a:lstStyle/>
          <a:p>
            <a:pPr indent="-393700" lvl="0" marL="457200" rtl="0" algn="l">
              <a:lnSpc>
                <a:spcPct val="100000"/>
              </a:lnSpc>
              <a:spcBef>
                <a:spcPts val="1200"/>
              </a:spcBef>
              <a:spcAft>
                <a:spcPts val="0"/>
              </a:spcAft>
              <a:buClr>
                <a:srgbClr val="4A4A4A"/>
              </a:buClr>
              <a:buSzPts val="2600"/>
              <a:buChar char="●"/>
            </a:pPr>
            <a:r>
              <a:rPr b="1" lang="es-MX" sz="2600">
                <a:solidFill>
                  <a:srgbClr val="4A4A4A"/>
                </a:solidFill>
                <a:highlight>
                  <a:srgbClr val="FFFFFF"/>
                </a:highlight>
              </a:rPr>
              <a:t>Volatilidad:</a:t>
            </a:r>
            <a:r>
              <a:rPr lang="es-MX" sz="2600">
                <a:solidFill>
                  <a:srgbClr val="4A4A4A"/>
                </a:solidFill>
                <a:highlight>
                  <a:srgbClr val="FFFFFF"/>
                </a:highlight>
              </a:rPr>
              <a:t> Cambios bruscos en ingresos por rotación (Churn).</a:t>
            </a:r>
            <a:endParaRPr sz="2600">
              <a:solidFill>
                <a:srgbClr val="4A4A4A"/>
              </a:solidFill>
              <a:highlight>
                <a:srgbClr val="FFFFFF"/>
              </a:highlight>
            </a:endParaRPr>
          </a:p>
          <a:p>
            <a:pPr indent="0" lvl="0" marL="457200" rtl="0" algn="l">
              <a:lnSpc>
                <a:spcPct val="100000"/>
              </a:lnSpc>
              <a:spcBef>
                <a:spcPts val="2300"/>
              </a:spcBef>
              <a:spcAft>
                <a:spcPts val="0"/>
              </a:spcAft>
              <a:buNone/>
            </a:pPr>
            <a:r>
              <a:t/>
            </a:r>
            <a:endParaRPr sz="2600">
              <a:solidFill>
                <a:srgbClr val="4A4A4A"/>
              </a:solidFill>
              <a:highlight>
                <a:srgbClr val="FFFFFF"/>
              </a:highlight>
            </a:endParaRPr>
          </a:p>
          <a:p>
            <a:pPr indent="-393700" lvl="0" marL="457200" rtl="0" algn="l">
              <a:lnSpc>
                <a:spcPct val="100000"/>
              </a:lnSpc>
              <a:spcBef>
                <a:spcPts val="2300"/>
              </a:spcBef>
              <a:spcAft>
                <a:spcPts val="0"/>
              </a:spcAft>
              <a:buClr>
                <a:srgbClr val="4A4A4A"/>
              </a:buClr>
              <a:buSzPts val="2600"/>
              <a:buChar char="●"/>
            </a:pPr>
            <a:r>
              <a:rPr b="1" lang="es-MX" sz="2600">
                <a:solidFill>
                  <a:srgbClr val="4A4A4A"/>
                </a:solidFill>
                <a:highlight>
                  <a:srgbClr val="FFFFFF"/>
                </a:highlight>
              </a:rPr>
              <a:t>Seguridad:</a:t>
            </a:r>
            <a:r>
              <a:rPr lang="es-MX" sz="2600">
                <a:solidFill>
                  <a:srgbClr val="4A4A4A"/>
                </a:solidFill>
                <a:highlight>
                  <a:srgbClr val="FFFFFF"/>
                </a:highlight>
              </a:rPr>
              <a:t> Protección ante ciberataques y fraudes financieros.</a:t>
            </a:r>
            <a:endParaRPr sz="2600">
              <a:solidFill>
                <a:srgbClr val="4A4A4A"/>
              </a:solidFill>
              <a:highlight>
                <a:srgbClr val="FFFFFF"/>
              </a:highlight>
            </a:endParaRPr>
          </a:p>
          <a:p>
            <a:pPr indent="0" lvl="0" marL="457200" rtl="0" algn="l">
              <a:lnSpc>
                <a:spcPct val="100000"/>
              </a:lnSpc>
              <a:spcBef>
                <a:spcPts val="2300"/>
              </a:spcBef>
              <a:spcAft>
                <a:spcPts val="0"/>
              </a:spcAft>
              <a:buNone/>
            </a:pPr>
            <a:r>
              <a:t/>
            </a:r>
            <a:endParaRPr b="1" sz="2600">
              <a:solidFill>
                <a:srgbClr val="4A4A4A"/>
              </a:solidFill>
              <a:highlight>
                <a:srgbClr val="FFFFFF"/>
              </a:highlight>
            </a:endParaRPr>
          </a:p>
          <a:p>
            <a:pPr indent="-393700" lvl="0" marL="457200" rtl="0" algn="l">
              <a:lnSpc>
                <a:spcPct val="100000"/>
              </a:lnSpc>
              <a:spcBef>
                <a:spcPts val="2300"/>
              </a:spcBef>
              <a:spcAft>
                <a:spcPts val="0"/>
              </a:spcAft>
              <a:buClr>
                <a:srgbClr val="4A4A4A"/>
              </a:buClr>
              <a:buSzPts val="2600"/>
              <a:buChar char="●"/>
            </a:pPr>
            <a:r>
              <a:rPr b="1" lang="es-MX" sz="2600">
                <a:solidFill>
                  <a:srgbClr val="4A4A4A"/>
                </a:solidFill>
                <a:highlight>
                  <a:srgbClr val="FFFFFF"/>
                </a:highlight>
              </a:rPr>
              <a:t>Regulación:</a:t>
            </a:r>
            <a:r>
              <a:rPr lang="es-MX" sz="2600">
                <a:solidFill>
                  <a:srgbClr val="4A4A4A"/>
                </a:solidFill>
                <a:highlight>
                  <a:srgbClr val="FFFFFF"/>
                </a:highlight>
              </a:rPr>
              <a:t> Cumplimiento normativo y fiscal multiregional.</a:t>
            </a:r>
            <a:endParaRPr sz="2600">
              <a:solidFill>
                <a:srgbClr val="4A4A4A"/>
              </a:solidFill>
              <a:highlight>
                <a:srgbClr val="FFFFFF"/>
              </a:highlight>
            </a:endParaRPr>
          </a:p>
          <a:p>
            <a:pPr indent="0" lvl="0" marL="457200" rtl="0" algn="l">
              <a:lnSpc>
                <a:spcPct val="100000"/>
              </a:lnSpc>
              <a:spcBef>
                <a:spcPts val="2300"/>
              </a:spcBef>
              <a:spcAft>
                <a:spcPts val="0"/>
              </a:spcAft>
              <a:buNone/>
            </a:pPr>
            <a:r>
              <a:t/>
            </a:r>
            <a:endParaRPr sz="2600">
              <a:solidFill>
                <a:srgbClr val="4A4A4A"/>
              </a:solidFill>
              <a:highlight>
                <a:srgbClr val="FFFFFF"/>
              </a:highlight>
            </a:endParaRPr>
          </a:p>
          <a:p>
            <a:pPr indent="-393700" lvl="0" marL="457200" rtl="0" algn="l">
              <a:lnSpc>
                <a:spcPct val="100000"/>
              </a:lnSpc>
              <a:spcBef>
                <a:spcPts val="2300"/>
              </a:spcBef>
              <a:spcAft>
                <a:spcPts val="0"/>
              </a:spcAft>
              <a:buClr>
                <a:srgbClr val="4A4A4A"/>
              </a:buClr>
              <a:buSzPts val="2600"/>
              <a:buChar char="●"/>
            </a:pPr>
            <a:r>
              <a:rPr b="1" lang="es-MX" sz="2600">
                <a:solidFill>
                  <a:srgbClr val="4A4A4A"/>
                </a:solidFill>
                <a:highlight>
                  <a:srgbClr val="FFFFFF"/>
                </a:highlight>
              </a:rPr>
              <a:t>Fragmentación:</a:t>
            </a:r>
            <a:r>
              <a:rPr lang="es-MX" sz="2600">
                <a:solidFill>
                  <a:srgbClr val="4A4A4A"/>
                </a:solidFill>
                <a:highlight>
                  <a:srgbClr val="FFFFFF"/>
                </a:highlight>
              </a:rPr>
              <a:t> Integración de datos dispersos en múltiples plataformas.</a:t>
            </a:r>
            <a:endParaRPr sz="2600">
              <a:solidFill>
                <a:srgbClr val="4A4A4A"/>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