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70" r:id="rId1"/>
  </p:sldMasterIdLst>
  <p:notesMasterIdLst>
    <p:notesMasterId r:id="rId20"/>
  </p:notesMasterIdLst>
  <p:sldIdLst>
    <p:sldId id="256" r:id="rId2"/>
    <p:sldId id="314" r:id="rId3"/>
    <p:sldId id="315" r:id="rId4"/>
    <p:sldId id="316" r:id="rId5"/>
    <p:sldId id="317" r:id="rId6"/>
    <p:sldId id="318" r:id="rId7"/>
    <p:sldId id="319" r:id="rId8"/>
    <p:sldId id="321" r:id="rId9"/>
    <p:sldId id="322" r:id="rId10"/>
    <p:sldId id="287" r:id="rId11"/>
    <p:sldId id="288" r:id="rId12"/>
    <p:sldId id="332" r:id="rId13"/>
    <p:sldId id="333" r:id="rId14"/>
    <p:sldId id="334" r:id="rId15"/>
    <p:sldId id="289" r:id="rId16"/>
    <p:sldId id="292" r:id="rId17"/>
    <p:sldId id="293" r:id="rId18"/>
    <p:sldId id="294" r:id="rId19"/>
  </p:sldIdLst>
  <p:sldSz cx="9144000" cy="5143500" type="screen16x9"/>
  <p:notesSz cx="6858000" cy="9144000"/>
  <p:embeddedFontLst>
    <p:embeddedFont>
      <p:font typeface="Trebuchet MS" panose="020B0603020202020204" pitchFamily="34" charset="0"/>
      <p:regular r:id="rId21"/>
      <p:bold r:id="rId22"/>
      <p:italic r:id="rId23"/>
      <p:boldItalic r:id="rId24"/>
    </p:embeddedFont>
    <p:embeddedFont>
      <p:font typeface="Wingdings 3" panose="05040102010807070707" pitchFamily="18" charset="2"/>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 initials="F" lastIdx="2" clrIdx="0">
    <p:extLst>
      <p:ext uri="{19B8F6BF-5375-455C-9EA6-DF929625EA0E}">
        <p15:presenceInfo xmlns:p15="http://schemas.microsoft.com/office/powerpoint/2012/main" userId="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FF41F7-E69F-4D9B-BB0C-E23FE27386E6}" v="8" dt="2024-11-05T23:54:34.040"/>
  </p1510:revLst>
</p1510:revInfo>
</file>

<file path=ppt/tableStyles.xml><?xml version="1.0" encoding="utf-8"?>
<a:tblStyleLst xmlns:a="http://schemas.openxmlformats.org/drawingml/2006/main" def="{481F83FD-8A83-4F5C-A108-CE734ECFEBF7}">
  <a:tblStyle styleId="{481F83FD-8A83-4F5C-A108-CE734ECFEBF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4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624009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7" name="Shape 6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5" name="Footer Placeholder 4"/>
          <p:cNvSpPr>
            <a:spLocks noGrp="1"/>
          </p:cNvSpPr>
          <p:nvPr>
            <p:ph type="ftr" sz="quarter" idx="11"/>
          </p:nvPr>
        </p:nvSpPr>
        <p:spPr/>
        <p:txBody>
          <a:bodyPr/>
          <a:lstStyle/>
          <a:p>
            <a:pPr defTabSz="685800"/>
            <a:endParaRPr lang="es-MX" kern="1200">
              <a:ea typeface="+mn-ea"/>
              <a:cs typeface="+mn-cs"/>
            </a:endParaRPr>
          </a:p>
        </p:txBody>
      </p:sp>
      <p:sp>
        <p:nvSpPr>
          <p:cNvPr id="6" name="Slide Number Placeholder 5"/>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160193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5" name="Footer Placeholder 4"/>
          <p:cNvSpPr>
            <a:spLocks noGrp="1"/>
          </p:cNvSpPr>
          <p:nvPr>
            <p:ph type="ftr" sz="quarter" idx="11"/>
          </p:nvPr>
        </p:nvSpPr>
        <p:spPr/>
        <p:txBody>
          <a:bodyPr/>
          <a:lstStyle/>
          <a:p>
            <a:pPr defTabSz="685800"/>
            <a:endParaRPr lang="es-MX" kern="1200">
              <a:ea typeface="+mn-ea"/>
              <a:cs typeface="+mn-cs"/>
            </a:endParaRPr>
          </a:p>
        </p:txBody>
      </p:sp>
      <p:sp>
        <p:nvSpPr>
          <p:cNvPr id="6" name="Slide Number Placeholder 5"/>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311521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5" name="Footer Placeholder 4"/>
          <p:cNvSpPr>
            <a:spLocks noGrp="1"/>
          </p:cNvSpPr>
          <p:nvPr>
            <p:ph type="ftr" sz="quarter" idx="11"/>
          </p:nvPr>
        </p:nvSpPr>
        <p:spPr/>
        <p:txBody>
          <a:bodyPr/>
          <a:lstStyle/>
          <a:p>
            <a:pPr defTabSz="685800"/>
            <a:endParaRPr lang="es-MX" kern="1200">
              <a:ea typeface="+mn-ea"/>
              <a:cs typeface="+mn-cs"/>
            </a:endParaRPr>
          </a:p>
        </p:txBody>
      </p:sp>
      <p:sp>
        <p:nvSpPr>
          <p:cNvPr id="6" name="Slide Number Placeholder 5"/>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75657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5" name="Footer Placeholder 4"/>
          <p:cNvSpPr>
            <a:spLocks noGrp="1"/>
          </p:cNvSpPr>
          <p:nvPr>
            <p:ph type="ftr" sz="quarter" idx="11"/>
          </p:nvPr>
        </p:nvSpPr>
        <p:spPr/>
        <p:txBody>
          <a:bodyPr/>
          <a:lstStyle/>
          <a:p>
            <a:pPr defTabSz="685800"/>
            <a:endParaRPr lang="es-MX" kern="1200">
              <a:ea typeface="+mn-ea"/>
              <a:cs typeface="+mn-cs"/>
            </a:endParaRPr>
          </a:p>
        </p:txBody>
      </p:sp>
      <p:sp>
        <p:nvSpPr>
          <p:cNvPr id="6" name="Slide Number Placeholder 5"/>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284334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5" name="Footer Placeholder 4"/>
          <p:cNvSpPr>
            <a:spLocks noGrp="1"/>
          </p:cNvSpPr>
          <p:nvPr>
            <p:ph type="ftr" sz="quarter" idx="11"/>
          </p:nvPr>
        </p:nvSpPr>
        <p:spPr/>
        <p:txBody>
          <a:bodyPr/>
          <a:lstStyle/>
          <a:p>
            <a:pPr defTabSz="685800"/>
            <a:endParaRPr lang="es-MX" kern="1200">
              <a:ea typeface="+mn-ea"/>
              <a:cs typeface="+mn-cs"/>
            </a:endParaRPr>
          </a:p>
        </p:txBody>
      </p:sp>
      <p:sp>
        <p:nvSpPr>
          <p:cNvPr id="6" name="Slide Number Placeholder 5"/>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708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5" name="Footer Placeholder 4"/>
          <p:cNvSpPr>
            <a:spLocks noGrp="1"/>
          </p:cNvSpPr>
          <p:nvPr>
            <p:ph type="ftr" sz="quarter" idx="11"/>
          </p:nvPr>
        </p:nvSpPr>
        <p:spPr/>
        <p:txBody>
          <a:bodyPr/>
          <a:lstStyle/>
          <a:p>
            <a:pPr defTabSz="685800"/>
            <a:endParaRPr lang="es-MX" kern="1200">
              <a:ea typeface="+mn-ea"/>
              <a:cs typeface="+mn-cs"/>
            </a:endParaRPr>
          </a:p>
        </p:txBody>
      </p:sp>
      <p:sp>
        <p:nvSpPr>
          <p:cNvPr id="6" name="Slide Number Placeholder 5"/>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2368547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5" name="Footer Placeholder 4"/>
          <p:cNvSpPr>
            <a:spLocks noGrp="1"/>
          </p:cNvSpPr>
          <p:nvPr>
            <p:ph type="ftr" sz="quarter" idx="11"/>
          </p:nvPr>
        </p:nvSpPr>
        <p:spPr/>
        <p:txBody>
          <a:bodyPr/>
          <a:lstStyle/>
          <a:p>
            <a:pPr defTabSz="685800"/>
            <a:endParaRPr lang="es-MX" kern="1200">
              <a:ea typeface="+mn-ea"/>
              <a:cs typeface="+mn-cs"/>
            </a:endParaRPr>
          </a:p>
        </p:txBody>
      </p:sp>
      <p:sp>
        <p:nvSpPr>
          <p:cNvPr id="6" name="Slide Number Placeholder 5"/>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12815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5" name="Footer Placeholder 4"/>
          <p:cNvSpPr>
            <a:spLocks noGrp="1"/>
          </p:cNvSpPr>
          <p:nvPr>
            <p:ph type="ftr" sz="quarter" idx="11"/>
          </p:nvPr>
        </p:nvSpPr>
        <p:spPr/>
        <p:txBody>
          <a:bodyPr/>
          <a:lstStyle/>
          <a:p>
            <a:pPr defTabSz="685800"/>
            <a:endParaRPr lang="es-MX" kern="1200">
              <a:ea typeface="+mn-ea"/>
              <a:cs typeface="+mn-cs"/>
            </a:endParaRPr>
          </a:p>
        </p:txBody>
      </p:sp>
      <p:sp>
        <p:nvSpPr>
          <p:cNvPr id="6" name="Slide Number Placeholder 5"/>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312340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p:bg>
      <p:bgPr>
        <a:solidFill>
          <a:srgbClr val="93B770"/>
        </a:solid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192225" y="1991825"/>
            <a:ext cx="4759500" cy="1159800"/>
          </a:xfrm>
          <a:prstGeom prst="rect">
            <a:avLst/>
          </a:prstGeom>
        </p:spPr>
        <p:txBody>
          <a:bodyPr lIns="91425" tIns="91425" rIns="91425" bIns="91425" anchor="ctr" anchorCtr="0"/>
          <a:lstStyle>
            <a:lvl1pPr lvl="0" algn="ctr">
              <a:spcBef>
                <a:spcPts val="0"/>
              </a:spcBef>
              <a:buClr>
                <a:srgbClr val="FFFFFF"/>
              </a:buClr>
              <a:buSzPct val="100000"/>
              <a:defRPr sz="5600">
                <a:solidFill>
                  <a:srgbClr val="FFFFFF"/>
                </a:solidFill>
              </a:defRPr>
            </a:lvl1pPr>
            <a:lvl2pPr lvl="1" algn="ctr">
              <a:spcBef>
                <a:spcPts val="0"/>
              </a:spcBef>
              <a:buClr>
                <a:srgbClr val="FFFFFF"/>
              </a:buClr>
              <a:buSzPct val="100000"/>
              <a:defRPr sz="5600">
                <a:solidFill>
                  <a:srgbClr val="FFFFFF"/>
                </a:solidFill>
              </a:defRPr>
            </a:lvl2pPr>
            <a:lvl3pPr lvl="2" algn="ctr">
              <a:spcBef>
                <a:spcPts val="0"/>
              </a:spcBef>
              <a:buClr>
                <a:srgbClr val="FFFFFF"/>
              </a:buClr>
              <a:buSzPct val="100000"/>
              <a:defRPr sz="5600">
                <a:solidFill>
                  <a:srgbClr val="FFFFFF"/>
                </a:solidFill>
              </a:defRPr>
            </a:lvl3pPr>
            <a:lvl4pPr lvl="3" algn="ctr">
              <a:spcBef>
                <a:spcPts val="0"/>
              </a:spcBef>
              <a:buClr>
                <a:srgbClr val="FFFFFF"/>
              </a:buClr>
              <a:buSzPct val="100000"/>
              <a:defRPr sz="5600">
                <a:solidFill>
                  <a:srgbClr val="FFFFFF"/>
                </a:solidFill>
              </a:defRPr>
            </a:lvl4pPr>
            <a:lvl5pPr lvl="4" algn="ctr">
              <a:spcBef>
                <a:spcPts val="0"/>
              </a:spcBef>
              <a:buClr>
                <a:srgbClr val="FFFFFF"/>
              </a:buClr>
              <a:buSzPct val="100000"/>
              <a:defRPr sz="5600">
                <a:solidFill>
                  <a:srgbClr val="FFFFFF"/>
                </a:solidFill>
              </a:defRPr>
            </a:lvl5pPr>
            <a:lvl6pPr lvl="5" algn="ctr">
              <a:spcBef>
                <a:spcPts val="0"/>
              </a:spcBef>
              <a:buClr>
                <a:srgbClr val="FFFFFF"/>
              </a:buClr>
              <a:buSzPct val="100000"/>
              <a:defRPr sz="5600">
                <a:solidFill>
                  <a:srgbClr val="FFFFFF"/>
                </a:solidFill>
              </a:defRPr>
            </a:lvl6pPr>
            <a:lvl7pPr lvl="6" algn="ctr">
              <a:spcBef>
                <a:spcPts val="0"/>
              </a:spcBef>
              <a:buClr>
                <a:srgbClr val="FFFFFF"/>
              </a:buClr>
              <a:buSzPct val="100000"/>
              <a:defRPr sz="5600">
                <a:solidFill>
                  <a:srgbClr val="FFFFFF"/>
                </a:solidFill>
              </a:defRPr>
            </a:lvl7pPr>
            <a:lvl8pPr lvl="7" algn="ctr">
              <a:spcBef>
                <a:spcPts val="0"/>
              </a:spcBef>
              <a:buClr>
                <a:srgbClr val="FFFFFF"/>
              </a:buClr>
              <a:buSzPct val="100000"/>
              <a:defRPr sz="5600">
                <a:solidFill>
                  <a:srgbClr val="FFFFFF"/>
                </a:solidFill>
              </a:defRPr>
            </a:lvl8pPr>
            <a:lvl9pPr lvl="8" algn="ctr">
              <a:spcBef>
                <a:spcPts val="0"/>
              </a:spcBef>
              <a:buClr>
                <a:srgbClr val="FFFFFF"/>
              </a:buClr>
              <a:buSzPct val="100000"/>
              <a:defRPr sz="5600">
                <a:solidFill>
                  <a:srgbClr val="FFFFFF"/>
                </a:solidFill>
              </a:defRPr>
            </a:lvl9pPr>
          </a:lstStyle>
          <a:p>
            <a:endParaRPr/>
          </a:p>
        </p:txBody>
      </p:sp>
    </p:spTree>
    <p:extLst>
      <p:ext uri="{BB962C8B-B14F-4D97-AF65-F5344CB8AC3E}">
        <p14:creationId xmlns:p14="http://schemas.microsoft.com/office/powerpoint/2010/main" val="3887591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mage background">
    <p:bg>
      <p:bgPr>
        <a:solidFill>
          <a:srgbClr val="D9D9D9"/>
        </a:solidFill>
        <a:effectLst/>
      </p:bgPr>
    </p:bg>
    <p:spTree>
      <p:nvGrpSpPr>
        <p:cNvPr id="1" name="Shape 464"/>
        <p:cNvGrpSpPr/>
        <p:nvPr/>
      </p:nvGrpSpPr>
      <p:grpSpPr>
        <a:xfrm>
          <a:off x="0" y="0"/>
          <a:ext cx="0" cy="0"/>
          <a:chOff x="0" y="0"/>
          <a:chExt cx="0" cy="0"/>
        </a:xfrm>
      </p:grpSpPr>
    </p:spTree>
    <p:extLst>
      <p:ext uri="{BB962C8B-B14F-4D97-AF65-F5344CB8AC3E}">
        <p14:creationId xmlns:p14="http://schemas.microsoft.com/office/powerpoint/2010/main" val="4241203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628975" y="586975"/>
            <a:ext cx="600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8" name="Shape 208"/>
          <p:cNvSpPr txBox="1">
            <a:spLocks noGrp="1"/>
          </p:cNvSpPr>
          <p:nvPr>
            <p:ph type="body" idx="1"/>
          </p:nvPr>
        </p:nvSpPr>
        <p:spPr>
          <a:xfrm>
            <a:off x="628975" y="1504950"/>
            <a:ext cx="6009600" cy="3255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344682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5" name="Footer Placeholder 4"/>
          <p:cNvSpPr>
            <a:spLocks noGrp="1"/>
          </p:cNvSpPr>
          <p:nvPr>
            <p:ph type="ftr" sz="quarter" idx="11"/>
          </p:nvPr>
        </p:nvSpPr>
        <p:spPr/>
        <p:txBody>
          <a:bodyPr/>
          <a:lstStyle/>
          <a:p>
            <a:pPr defTabSz="685800"/>
            <a:endParaRPr lang="es-MX" kern="1200">
              <a:ea typeface="+mn-ea"/>
              <a:cs typeface="+mn-cs"/>
            </a:endParaRPr>
          </a:p>
        </p:txBody>
      </p:sp>
      <p:sp>
        <p:nvSpPr>
          <p:cNvPr id="6" name="Slide Number Placeholder 5"/>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2750245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ubtitle">
    <p:bg>
      <p:bgPr>
        <a:solidFill>
          <a:srgbClr val="BDCC64"/>
        </a:solidFill>
        <a:effectLst/>
      </p:bgPr>
    </p:bg>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905350" y="2878750"/>
            <a:ext cx="5154000" cy="987000"/>
          </a:xfrm>
          <a:prstGeom prst="rect">
            <a:avLst/>
          </a:prstGeom>
        </p:spPr>
        <p:txBody>
          <a:bodyPr lIns="91425" tIns="91425" rIns="91425" bIns="91425" anchor="b" anchorCtr="0"/>
          <a:lstStyle>
            <a:lvl1pPr lvl="0" rtl="0">
              <a:spcBef>
                <a:spcPts val="0"/>
              </a:spcBef>
              <a:buClr>
                <a:srgbClr val="FFFFFF"/>
              </a:buClr>
              <a:buSzPct val="100000"/>
              <a:defRPr sz="4800">
                <a:solidFill>
                  <a:srgbClr val="FFFFFF"/>
                </a:solidFill>
              </a:defRPr>
            </a:lvl1pPr>
            <a:lvl2pPr lvl="1" rtl="0">
              <a:spcBef>
                <a:spcPts val="0"/>
              </a:spcBef>
              <a:buClr>
                <a:srgbClr val="FFFFFF"/>
              </a:buClr>
              <a:buSzPct val="100000"/>
              <a:defRPr sz="4800">
                <a:solidFill>
                  <a:srgbClr val="FFFFFF"/>
                </a:solidFill>
              </a:defRPr>
            </a:lvl2pPr>
            <a:lvl3pPr lvl="2" rtl="0">
              <a:spcBef>
                <a:spcPts val="0"/>
              </a:spcBef>
              <a:buClr>
                <a:srgbClr val="FFFFFF"/>
              </a:buClr>
              <a:buSzPct val="100000"/>
              <a:defRPr sz="4800">
                <a:solidFill>
                  <a:srgbClr val="FFFFFF"/>
                </a:solidFill>
              </a:defRPr>
            </a:lvl3pPr>
            <a:lvl4pPr lvl="3" rtl="0">
              <a:spcBef>
                <a:spcPts val="0"/>
              </a:spcBef>
              <a:buClr>
                <a:srgbClr val="FFFFFF"/>
              </a:buClr>
              <a:buSzPct val="100000"/>
              <a:defRPr sz="4800">
                <a:solidFill>
                  <a:srgbClr val="FFFFFF"/>
                </a:solidFill>
              </a:defRPr>
            </a:lvl4pPr>
            <a:lvl5pPr lvl="4" rtl="0">
              <a:spcBef>
                <a:spcPts val="0"/>
              </a:spcBef>
              <a:buClr>
                <a:srgbClr val="FFFFFF"/>
              </a:buClr>
              <a:buSzPct val="100000"/>
              <a:defRPr sz="4800">
                <a:solidFill>
                  <a:srgbClr val="FFFFFF"/>
                </a:solidFill>
              </a:defRPr>
            </a:lvl5pPr>
            <a:lvl6pPr lvl="5" rtl="0">
              <a:spcBef>
                <a:spcPts val="0"/>
              </a:spcBef>
              <a:buClr>
                <a:srgbClr val="FFFFFF"/>
              </a:buClr>
              <a:buSzPct val="100000"/>
              <a:defRPr sz="4800">
                <a:solidFill>
                  <a:srgbClr val="FFFFFF"/>
                </a:solidFill>
              </a:defRPr>
            </a:lvl6pPr>
            <a:lvl7pPr lvl="6" rtl="0">
              <a:spcBef>
                <a:spcPts val="0"/>
              </a:spcBef>
              <a:buClr>
                <a:srgbClr val="FFFFFF"/>
              </a:buClr>
              <a:buSzPct val="100000"/>
              <a:defRPr sz="4800">
                <a:solidFill>
                  <a:srgbClr val="FFFFFF"/>
                </a:solidFill>
              </a:defRPr>
            </a:lvl7pPr>
            <a:lvl8pPr lvl="7" rtl="0">
              <a:spcBef>
                <a:spcPts val="0"/>
              </a:spcBef>
              <a:buClr>
                <a:srgbClr val="FFFFFF"/>
              </a:buClr>
              <a:buSzPct val="100000"/>
              <a:defRPr sz="4800">
                <a:solidFill>
                  <a:srgbClr val="FFFFFF"/>
                </a:solidFill>
              </a:defRPr>
            </a:lvl8pPr>
            <a:lvl9pPr lvl="8" rtl="0">
              <a:spcBef>
                <a:spcPts val="0"/>
              </a:spcBef>
              <a:buClr>
                <a:srgbClr val="FFFFFF"/>
              </a:buClr>
              <a:buSzPct val="100000"/>
              <a:defRPr sz="4800">
                <a:solidFill>
                  <a:srgbClr val="FFFFFF"/>
                </a:solidFill>
              </a:defRPr>
            </a:lvl9pPr>
          </a:lstStyle>
          <a:p>
            <a:endParaRPr/>
          </a:p>
        </p:txBody>
      </p:sp>
      <p:sp>
        <p:nvSpPr>
          <p:cNvPr id="126" name="Shape 126"/>
          <p:cNvSpPr txBox="1">
            <a:spLocks noGrp="1"/>
          </p:cNvSpPr>
          <p:nvPr>
            <p:ph type="subTitle" idx="1"/>
          </p:nvPr>
        </p:nvSpPr>
        <p:spPr>
          <a:xfrm>
            <a:off x="905350" y="3818476"/>
            <a:ext cx="5154000" cy="667800"/>
          </a:xfrm>
          <a:prstGeom prst="rect">
            <a:avLst/>
          </a:prstGeom>
        </p:spPr>
        <p:txBody>
          <a:bodyPr lIns="91425" tIns="91425" rIns="91425" bIns="91425" anchor="t" anchorCtr="0"/>
          <a:lstStyle>
            <a:lvl1pPr lvl="0" rtl="0">
              <a:spcBef>
                <a:spcPts val="0"/>
              </a:spcBef>
              <a:buClr>
                <a:srgbClr val="FFFFFF"/>
              </a:buClr>
              <a:buSzPct val="100000"/>
              <a:buNone/>
              <a:defRPr sz="1800">
                <a:solidFill>
                  <a:srgbClr val="FFFFFF"/>
                </a:solidFill>
              </a:defRPr>
            </a:lvl1pPr>
            <a:lvl2pPr lvl="1" rtl="0">
              <a:spcBef>
                <a:spcPts val="0"/>
              </a:spcBef>
              <a:buClr>
                <a:srgbClr val="FFFFFF"/>
              </a:buClr>
              <a:buSzPct val="100000"/>
              <a:buNone/>
              <a:defRPr sz="1800">
                <a:solidFill>
                  <a:srgbClr val="FFFFFF"/>
                </a:solidFill>
              </a:defRPr>
            </a:lvl2pPr>
            <a:lvl3pPr lvl="2" rtl="0">
              <a:spcBef>
                <a:spcPts val="0"/>
              </a:spcBef>
              <a:buClr>
                <a:srgbClr val="FFFFFF"/>
              </a:buClr>
              <a:buSzPct val="100000"/>
              <a:buNone/>
              <a:defRPr sz="1800">
                <a:solidFill>
                  <a:srgbClr val="FFFFFF"/>
                </a:solidFill>
              </a:defRPr>
            </a:lvl3pPr>
            <a:lvl4pPr lvl="3" rtl="0">
              <a:spcBef>
                <a:spcPts val="0"/>
              </a:spcBef>
              <a:buClr>
                <a:srgbClr val="FFFFFF"/>
              </a:buClr>
              <a:buSzPct val="100000"/>
              <a:buNone/>
              <a:defRPr sz="1800">
                <a:solidFill>
                  <a:srgbClr val="FFFFFF"/>
                </a:solidFill>
              </a:defRPr>
            </a:lvl4pPr>
            <a:lvl5pPr lvl="4" rtl="0">
              <a:spcBef>
                <a:spcPts val="0"/>
              </a:spcBef>
              <a:buClr>
                <a:srgbClr val="FFFFFF"/>
              </a:buClr>
              <a:buSzPct val="100000"/>
              <a:buNone/>
              <a:defRPr sz="1800">
                <a:solidFill>
                  <a:srgbClr val="FFFFFF"/>
                </a:solidFill>
              </a:defRPr>
            </a:lvl5pPr>
            <a:lvl6pPr lvl="5" rtl="0">
              <a:spcBef>
                <a:spcPts val="0"/>
              </a:spcBef>
              <a:buClr>
                <a:srgbClr val="FFFFFF"/>
              </a:buClr>
              <a:buSzPct val="100000"/>
              <a:buNone/>
              <a:defRPr sz="1800">
                <a:solidFill>
                  <a:srgbClr val="FFFFFF"/>
                </a:solidFill>
              </a:defRPr>
            </a:lvl6pPr>
            <a:lvl7pPr lvl="6" rtl="0">
              <a:spcBef>
                <a:spcPts val="0"/>
              </a:spcBef>
              <a:buClr>
                <a:srgbClr val="FFFFFF"/>
              </a:buClr>
              <a:buSzPct val="100000"/>
              <a:buNone/>
              <a:defRPr sz="1800">
                <a:solidFill>
                  <a:srgbClr val="FFFFFF"/>
                </a:solidFill>
              </a:defRPr>
            </a:lvl7pPr>
            <a:lvl8pPr lvl="7" rtl="0">
              <a:spcBef>
                <a:spcPts val="0"/>
              </a:spcBef>
              <a:buClr>
                <a:srgbClr val="FFFFFF"/>
              </a:buClr>
              <a:buSzPct val="100000"/>
              <a:buNone/>
              <a:defRPr sz="1800">
                <a:solidFill>
                  <a:srgbClr val="FFFFFF"/>
                </a:solidFill>
              </a:defRPr>
            </a:lvl8pPr>
            <a:lvl9pPr lvl="8" rtl="0">
              <a:spcBef>
                <a:spcPts val="0"/>
              </a:spcBef>
              <a:buClr>
                <a:srgbClr val="FFFFFF"/>
              </a:buClr>
              <a:buSzPct val="100000"/>
              <a:buNone/>
              <a:defRPr sz="1800">
                <a:solidFill>
                  <a:srgbClr val="FFFFFF"/>
                </a:solidFill>
              </a:defRPr>
            </a:lvl9pPr>
          </a:lstStyle>
          <a:p>
            <a:endParaRPr/>
          </a:p>
        </p:txBody>
      </p:sp>
    </p:spTree>
    <p:extLst>
      <p:ext uri="{BB962C8B-B14F-4D97-AF65-F5344CB8AC3E}">
        <p14:creationId xmlns:p14="http://schemas.microsoft.com/office/powerpoint/2010/main" val="284926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5" name="Footer Placeholder 4"/>
          <p:cNvSpPr>
            <a:spLocks noGrp="1"/>
          </p:cNvSpPr>
          <p:nvPr>
            <p:ph type="ftr" sz="quarter" idx="11"/>
          </p:nvPr>
        </p:nvSpPr>
        <p:spPr/>
        <p:txBody>
          <a:bodyPr/>
          <a:lstStyle/>
          <a:p>
            <a:pPr defTabSz="685800"/>
            <a:endParaRPr lang="es-MX" kern="1200">
              <a:ea typeface="+mn-ea"/>
              <a:cs typeface="+mn-cs"/>
            </a:endParaRPr>
          </a:p>
        </p:txBody>
      </p:sp>
      <p:sp>
        <p:nvSpPr>
          <p:cNvPr id="6" name="Slide Number Placeholder 5"/>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314013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6" name="Footer Placeholder 5"/>
          <p:cNvSpPr>
            <a:spLocks noGrp="1"/>
          </p:cNvSpPr>
          <p:nvPr>
            <p:ph type="ftr" sz="quarter" idx="11"/>
          </p:nvPr>
        </p:nvSpPr>
        <p:spPr/>
        <p:txBody>
          <a:bodyPr/>
          <a:lstStyle/>
          <a:p>
            <a:pPr defTabSz="685800"/>
            <a:endParaRPr lang="es-MX" kern="1200">
              <a:ea typeface="+mn-ea"/>
              <a:cs typeface="+mn-cs"/>
            </a:endParaRPr>
          </a:p>
        </p:txBody>
      </p:sp>
      <p:sp>
        <p:nvSpPr>
          <p:cNvPr id="7" name="Slide Number Placeholder 6"/>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407182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8" name="Footer Placeholder 7"/>
          <p:cNvSpPr>
            <a:spLocks noGrp="1"/>
          </p:cNvSpPr>
          <p:nvPr>
            <p:ph type="ftr" sz="quarter" idx="11"/>
          </p:nvPr>
        </p:nvSpPr>
        <p:spPr/>
        <p:txBody>
          <a:bodyPr/>
          <a:lstStyle/>
          <a:p>
            <a:pPr defTabSz="685800"/>
            <a:endParaRPr lang="es-MX" kern="1200">
              <a:ea typeface="+mn-ea"/>
              <a:cs typeface="+mn-cs"/>
            </a:endParaRPr>
          </a:p>
        </p:txBody>
      </p:sp>
      <p:sp>
        <p:nvSpPr>
          <p:cNvPr id="9" name="Slide Number Placeholder 8"/>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159188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4" name="Footer Placeholder 3"/>
          <p:cNvSpPr>
            <a:spLocks noGrp="1"/>
          </p:cNvSpPr>
          <p:nvPr>
            <p:ph type="ftr" sz="quarter" idx="11"/>
          </p:nvPr>
        </p:nvSpPr>
        <p:spPr/>
        <p:txBody>
          <a:bodyPr/>
          <a:lstStyle/>
          <a:p>
            <a:pPr defTabSz="685800"/>
            <a:endParaRPr lang="es-MX" kern="1200">
              <a:ea typeface="+mn-ea"/>
              <a:cs typeface="+mn-cs"/>
            </a:endParaRPr>
          </a:p>
        </p:txBody>
      </p:sp>
      <p:sp>
        <p:nvSpPr>
          <p:cNvPr id="5" name="Slide Number Placeholder 4"/>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419912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3" name="Footer Placeholder 2"/>
          <p:cNvSpPr>
            <a:spLocks noGrp="1"/>
          </p:cNvSpPr>
          <p:nvPr>
            <p:ph type="ftr" sz="quarter" idx="11"/>
          </p:nvPr>
        </p:nvSpPr>
        <p:spPr/>
        <p:txBody>
          <a:bodyPr/>
          <a:lstStyle/>
          <a:p>
            <a:pPr defTabSz="685800"/>
            <a:endParaRPr lang="es-MX" kern="1200">
              <a:ea typeface="+mn-ea"/>
              <a:cs typeface="+mn-cs"/>
            </a:endParaRPr>
          </a:p>
        </p:txBody>
      </p:sp>
      <p:sp>
        <p:nvSpPr>
          <p:cNvPr id="4" name="Slide Number Placeholder 3"/>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102473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s-MX"/>
              <a:t>Haz clic para modificar el estilo de título del patrón</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6" name="Footer Placeholder 5"/>
          <p:cNvSpPr>
            <a:spLocks noGrp="1"/>
          </p:cNvSpPr>
          <p:nvPr>
            <p:ph type="ftr" sz="quarter" idx="11"/>
          </p:nvPr>
        </p:nvSpPr>
        <p:spPr/>
        <p:txBody>
          <a:bodyPr/>
          <a:lstStyle/>
          <a:p>
            <a:pPr defTabSz="685800"/>
            <a:endParaRPr lang="es-MX" kern="1200">
              <a:ea typeface="+mn-ea"/>
              <a:cs typeface="+mn-cs"/>
            </a:endParaRPr>
          </a:p>
        </p:txBody>
      </p:sp>
      <p:sp>
        <p:nvSpPr>
          <p:cNvPr id="7" name="Slide Number Placeholder 6"/>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92664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6" name="Footer Placeholder 5"/>
          <p:cNvSpPr>
            <a:spLocks noGrp="1"/>
          </p:cNvSpPr>
          <p:nvPr>
            <p:ph type="ftr" sz="quarter" idx="11"/>
          </p:nvPr>
        </p:nvSpPr>
        <p:spPr/>
        <p:txBody>
          <a:bodyPr/>
          <a:lstStyle/>
          <a:p>
            <a:pPr defTabSz="685800"/>
            <a:endParaRPr lang="es-MX" kern="1200">
              <a:ea typeface="+mn-ea"/>
              <a:cs typeface="+mn-cs"/>
            </a:endParaRPr>
          </a:p>
        </p:txBody>
      </p:sp>
      <p:sp>
        <p:nvSpPr>
          <p:cNvPr id="7" name="Slide Number Placeholder 6"/>
          <p:cNvSpPr>
            <a:spLocks noGrp="1"/>
          </p:cNvSpPr>
          <p:nvPr>
            <p:ph type="sldNum" sz="quarter" idx="12"/>
          </p:nvPr>
        </p:nvSpPr>
        <p:spPr/>
        <p:txBody>
          <a:body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59429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685800"/>
            <a:fld id="{E248B8E8-AA23-4390-B257-776278E94732}" type="datetimeFigureOut">
              <a:rPr lang="es-MX" kern="1200" smtClean="0">
                <a:ea typeface="+mn-ea"/>
                <a:cs typeface="+mn-cs"/>
              </a:rPr>
              <a:pPr defTabSz="685800"/>
              <a:t>05/11/2024</a:t>
            </a:fld>
            <a:endParaRPr lang="es-MX" kern="1200">
              <a:ea typeface="+mn-ea"/>
              <a:cs typeface="+mn-cs"/>
            </a:endParaRPr>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685800"/>
            <a:endParaRPr lang="es-MX" kern="1200">
              <a:ea typeface="+mn-ea"/>
              <a:cs typeface="+mn-cs"/>
            </a:endParaRPr>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defTabSz="685800"/>
            <a:fld id="{230A9299-79ED-41C4-9122-A6AB84976F63}" type="slidenum">
              <a:rPr lang="es-MX" kern="1200" smtClean="0">
                <a:ea typeface="+mn-ea"/>
                <a:cs typeface="+mn-cs"/>
              </a:rPr>
              <a:pPr defTabSz="685800"/>
              <a:t>‹Nº›</a:t>
            </a:fld>
            <a:endParaRPr lang="es-MX" kern="1200">
              <a:ea typeface="+mn-ea"/>
              <a:cs typeface="+mn-cs"/>
            </a:endParaRPr>
          </a:p>
        </p:txBody>
      </p:sp>
    </p:spTree>
    <p:extLst>
      <p:ext uri="{BB962C8B-B14F-4D97-AF65-F5344CB8AC3E}">
        <p14:creationId xmlns:p14="http://schemas.microsoft.com/office/powerpoint/2010/main" val="371997619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 id="2147483989" r:id="rId19"/>
    <p:sldLayoutId id="2147483990" r:id="rId20"/>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28"/>
        <p:cNvGrpSpPr/>
        <p:nvPr/>
      </p:nvGrpSpPr>
      <p:grpSpPr>
        <a:xfrm>
          <a:off x="0" y="0"/>
          <a:ext cx="0" cy="0"/>
          <a:chOff x="0" y="0"/>
          <a:chExt cx="0" cy="0"/>
        </a:xfrm>
      </p:grpSpPr>
      <p:sp>
        <p:nvSpPr>
          <p:cNvPr id="629" name="Shape 629"/>
          <p:cNvSpPr txBox="1">
            <a:spLocks noGrp="1"/>
          </p:cNvSpPr>
          <p:nvPr>
            <p:ph type="ctrTitle"/>
          </p:nvPr>
        </p:nvSpPr>
        <p:spPr>
          <a:xfrm>
            <a:off x="495030" y="2075329"/>
            <a:ext cx="2160621" cy="2303930"/>
          </a:xfrm>
          <a:prstGeom prst="rect">
            <a:avLst/>
          </a:prstGeom>
        </p:spPr>
        <p:txBody>
          <a:bodyPr lIns="91425" tIns="91425" rIns="91425" bIns="91425" anchor="t" anchorCtr="0">
            <a:normAutofit/>
          </a:bodyPr>
          <a:lstStyle/>
          <a:p>
            <a:pPr lvl="0" algn="l">
              <a:spcBef>
                <a:spcPts val="0"/>
              </a:spcBef>
              <a:buNone/>
            </a:pPr>
            <a:r>
              <a:rPr lang="es-MX" sz="2100">
                <a:latin typeface="+mj-lt"/>
              </a:rPr>
              <a:t>EL MANEJO DE RIESGOS EN LA ORGANIZACION</a:t>
            </a:r>
            <a:endParaRPr lang="en" sz="2100">
              <a:latin typeface="+mj-lt"/>
            </a:endParaRPr>
          </a:p>
        </p:txBody>
      </p:sp>
      <p:pic>
        <p:nvPicPr>
          <p:cNvPr id="8" name="Imagen 7">
            <a:extLst>
              <a:ext uri="{FF2B5EF4-FFF2-40B4-BE49-F238E27FC236}">
                <a16:creationId xmlns:a16="http://schemas.microsoft.com/office/drawing/2014/main" id="{E5E6C7DF-07E8-C68D-E3EF-1C04321AF56E}"/>
              </a:ext>
            </a:extLst>
          </p:cNvPr>
          <p:cNvPicPr>
            <a:picLocks noChangeAspect="1"/>
          </p:cNvPicPr>
          <p:nvPr/>
        </p:nvPicPr>
        <p:blipFill>
          <a:blip r:embed="rId3"/>
          <a:stretch>
            <a:fillRect/>
          </a:stretch>
        </p:blipFill>
        <p:spPr>
          <a:xfrm>
            <a:off x="3865132" y="350406"/>
            <a:ext cx="4442688" cy="44426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55576" y="123478"/>
            <a:ext cx="7704856" cy="2862322"/>
          </a:xfrm>
          <a:prstGeom prst="rect">
            <a:avLst/>
          </a:prstGeom>
        </p:spPr>
        <p:txBody>
          <a:bodyPr wrap="square">
            <a:spAutoFit/>
          </a:bodyPr>
          <a:lstStyle/>
          <a:p>
            <a:r>
              <a:rPr lang="es-MX" sz="1800" b="1" dirty="0"/>
              <a:t>Componentes del Riesgo: Probabilidad e Impacto</a:t>
            </a:r>
          </a:p>
          <a:p>
            <a:endParaRPr lang="es-MX" sz="1800" dirty="0"/>
          </a:p>
          <a:p>
            <a:endParaRPr lang="es-MX" sz="1800" dirty="0"/>
          </a:p>
          <a:p>
            <a:pPr marL="457200" indent="-457200">
              <a:buAutoNum type="arabicPeriod"/>
            </a:pPr>
            <a:r>
              <a:rPr lang="es-MX" sz="1800" b="1" dirty="0"/>
              <a:t>Probabilidad: </a:t>
            </a:r>
            <a:r>
              <a:rPr lang="es-MX" sz="1800" dirty="0"/>
              <a:t>Posibilidad de que suceda un acontecimiento. </a:t>
            </a:r>
          </a:p>
          <a:p>
            <a:endParaRPr lang="es-MX" sz="1800" dirty="0"/>
          </a:p>
          <a:p>
            <a:r>
              <a:rPr lang="es-MX" sz="1800" dirty="0"/>
              <a:t>Para determinar esa probabilidad debemos revisar la historia, las tendencias y los cambios, la vulnerabilidad y efectividad de los controles sobre esos acontecimientos; por lo tanto, la probabilidad esta siempre asociada con la frecuencia de ocurrencia de un acontecimiento que representa una amenaza en la empresa</a:t>
            </a:r>
          </a:p>
        </p:txBody>
      </p:sp>
      <p:pic>
        <p:nvPicPr>
          <p:cNvPr id="3" name="Imagen 2">
            <a:extLst>
              <a:ext uri="{FF2B5EF4-FFF2-40B4-BE49-F238E27FC236}">
                <a16:creationId xmlns:a16="http://schemas.microsoft.com/office/drawing/2014/main" id="{E5CB1D69-04A8-B7F2-8696-B559074A2916}"/>
              </a:ext>
            </a:extLst>
          </p:cNvPr>
          <p:cNvPicPr>
            <a:picLocks noChangeAspect="1"/>
          </p:cNvPicPr>
          <p:nvPr/>
        </p:nvPicPr>
        <p:blipFill>
          <a:blip r:embed="rId2"/>
          <a:stretch>
            <a:fillRect/>
          </a:stretch>
        </p:blipFill>
        <p:spPr>
          <a:xfrm>
            <a:off x="5148064" y="2787774"/>
            <a:ext cx="2171700" cy="2105025"/>
          </a:xfrm>
          <a:prstGeom prst="rect">
            <a:avLst/>
          </a:prstGeom>
        </p:spPr>
      </p:pic>
    </p:spTree>
    <p:extLst>
      <p:ext uri="{BB962C8B-B14F-4D97-AF65-F5344CB8AC3E}">
        <p14:creationId xmlns:p14="http://schemas.microsoft.com/office/powerpoint/2010/main" val="379282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86918" y="1600200"/>
            <a:ext cx="2737709" cy="2819439"/>
          </a:xfrm>
        </p:spPr>
        <p:txBody>
          <a:bodyPr vert="horz" lIns="91440" tIns="45720" rIns="91440" bIns="45720" rtlCol="0">
            <a:normAutofit/>
          </a:bodyPr>
          <a:lstStyle/>
          <a:p>
            <a:pPr defTabSz="457200">
              <a:lnSpc>
                <a:spcPct val="90000"/>
              </a:lnSpc>
              <a:spcBef>
                <a:spcPts val="1000"/>
              </a:spcBef>
            </a:pPr>
            <a:r>
              <a:rPr lang="en-US" sz="1000" b="1" dirty="0"/>
              <a:t>2. </a:t>
            </a:r>
            <a:r>
              <a:rPr lang="en-US" sz="1000" b="1" dirty="0" err="1"/>
              <a:t>Impacto</a:t>
            </a:r>
            <a:r>
              <a:rPr lang="en-US" sz="1000" b="1" dirty="0"/>
              <a:t>: </a:t>
            </a:r>
            <a:r>
              <a:rPr lang="en-US" sz="1000" dirty="0"/>
              <a:t>Nivel de </a:t>
            </a:r>
            <a:r>
              <a:rPr lang="en-US" sz="1000" dirty="0" err="1"/>
              <a:t>consecuencia</a:t>
            </a:r>
            <a:r>
              <a:rPr lang="en-US" sz="1000" dirty="0"/>
              <a:t> de un </a:t>
            </a:r>
            <a:r>
              <a:rPr lang="en-US" sz="1000" dirty="0" err="1"/>
              <a:t>acontecimiento</a:t>
            </a:r>
            <a:r>
              <a:rPr lang="en-US" sz="1000" dirty="0"/>
              <a:t>; es </a:t>
            </a:r>
            <a:r>
              <a:rPr lang="en-US" sz="1000" dirty="0" err="1"/>
              <a:t>decir</a:t>
            </a:r>
            <a:r>
              <a:rPr lang="en-US" sz="1000" dirty="0"/>
              <a:t>: a que factor </a:t>
            </a:r>
            <a:r>
              <a:rPr lang="en-US" sz="1000" dirty="0" err="1"/>
              <a:t>esta</a:t>
            </a:r>
            <a:r>
              <a:rPr lang="en-US" sz="1000" dirty="0"/>
              <a:t> </a:t>
            </a:r>
            <a:r>
              <a:rPr lang="en-US" sz="1000" dirty="0" err="1"/>
              <a:t>asociado</a:t>
            </a:r>
            <a:r>
              <a:rPr lang="en-US" sz="1000" dirty="0"/>
              <a:t> </a:t>
            </a:r>
            <a:r>
              <a:rPr lang="en-US" sz="1000" dirty="0" err="1"/>
              <a:t>el</a:t>
            </a:r>
            <a:r>
              <a:rPr lang="en-US" sz="1000" dirty="0"/>
              <a:t> </a:t>
            </a:r>
            <a:r>
              <a:rPr lang="en-US" sz="1000" dirty="0" err="1"/>
              <a:t>acontecimiento</a:t>
            </a:r>
            <a:r>
              <a:rPr lang="en-US" sz="1000" dirty="0"/>
              <a:t>. </a:t>
            </a:r>
          </a:p>
          <a:p>
            <a:pPr defTabSz="457200">
              <a:lnSpc>
                <a:spcPct val="90000"/>
              </a:lnSpc>
              <a:spcBef>
                <a:spcPts val="1000"/>
              </a:spcBef>
            </a:pPr>
            <a:endParaRPr lang="en-US" sz="1000" dirty="0"/>
          </a:p>
          <a:p>
            <a:pPr defTabSz="457200">
              <a:lnSpc>
                <a:spcPct val="90000"/>
              </a:lnSpc>
              <a:spcBef>
                <a:spcPts val="1000"/>
              </a:spcBef>
            </a:pPr>
            <a:r>
              <a:rPr lang="en-US" sz="1000" dirty="0"/>
              <a:t>Es </a:t>
            </a:r>
            <a:r>
              <a:rPr lang="en-US" sz="1000" dirty="0" err="1"/>
              <a:t>el</a:t>
            </a:r>
            <a:r>
              <a:rPr lang="en-US" sz="1000" dirty="0"/>
              <a:t> </a:t>
            </a:r>
            <a:r>
              <a:rPr lang="en-US" sz="1000" dirty="0" err="1"/>
              <a:t>nivel</a:t>
            </a:r>
            <a:r>
              <a:rPr lang="en-US" sz="1000" dirty="0"/>
              <a:t> de </a:t>
            </a:r>
            <a:r>
              <a:rPr lang="en-US" sz="1000" dirty="0" err="1"/>
              <a:t>afectación</a:t>
            </a:r>
            <a:r>
              <a:rPr lang="en-US" sz="1000" dirty="0"/>
              <a:t> </a:t>
            </a:r>
            <a:r>
              <a:rPr lang="en-US" sz="1000" dirty="0" err="1"/>
              <a:t>sobre</a:t>
            </a:r>
            <a:r>
              <a:rPr lang="en-US" sz="1000" dirty="0"/>
              <a:t> la </a:t>
            </a:r>
            <a:r>
              <a:rPr lang="en-US" sz="1000" dirty="0" err="1"/>
              <a:t>empresa</a:t>
            </a:r>
            <a:r>
              <a:rPr lang="en-US" sz="1000" dirty="0"/>
              <a:t>, o </a:t>
            </a:r>
            <a:r>
              <a:rPr lang="en-US" sz="1000" dirty="0" err="1"/>
              <a:t>en</a:t>
            </a:r>
            <a:r>
              <a:rPr lang="en-US" sz="1000" dirty="0"/>
              <a:t> </a:t>
            </a:r>
            <a:r>
              <a:rPr lang="en-US" sz="1000" dirty="0" err="1"/>
              <a:t>algunas</a:t>
            </a:r>
            <a:r>
              <a:rPr lang="en-US" sz="1000" dirty="0"/>
              <a:t> de sus </a:t>
            </a:r>
            <a:r>
              <a:rPr lang="en-US" sz="1000" dirty="0" err="1"/>
              <a:t>funciones</a:t>
            </a:r>
            <a:r>
              <a:rPr lang="en-US" sz="1000" dirty="0"/>
              <a:t> o </a:t>
            </a:r>
            <a:r>
              <a:rPr lang="en-US" sz="1000" dirty="0" err="1"/>
              <a:t>resultados</a:t>
            </a:r>
            <a:r>
              <a:rPr lang="en-US" sz="1000" dirty="0"/>
              <a:t>; </a:t>
            </a:r>
            <a:r>
              <a:rPr lang="en-US" sz="1000" dirty="0" err="1"/>
              <a:t>por</a:t>
            </a:r>
            <a:r>
              <a:rPr lang="en-US" sz="1000" dirty="0"/>
              <a:t> lo tanto, </a:t>
            </a:r>
            <a:r>
              <a:rPr lang="en-US" sz="1000" dirty="0" err="1"/>
              <a:t>siempre</a:t>
            </a:r>
            <a:r>
              <a:rPr lang="en-US" sz="1000" dirty="0"/>
              <a:t> se </a:t>
            </a:r>
            <a:r>
              <a:rPr lang="en-US" sz="1000" dirty="0" err="1"/>
              <a:t>manifiesta</a:t>
            </a:r>
            <a:r>
              <a:rPr lang="en-US" sz="1000" dirty="0"/>
              <a:t> </a:t>
            </a:r>
            <a:r>
              <a:rPr lang="en-US" sz="1000" dirty="0" err="1"/>
              <a:t>sobre</a:t>
            </a:r>
            <a:r>
              <a:rPr lang="en-US" sz="1000" dirty="0"/>
              <a:t> </a:t>
            </a:r>
            <a:r>
              <a:rPr lang="en-US" sz="1000" dirty="0" err="1"/>
              <a:t>algunos</a:t>
            </a:r>
            <a:r>
              <a:rPr lang="en-US" sz="1000" dirty="0"/>
              <a:t> de </a:t>
            </a:r>
            <a:r>
              <a:rPr lang="en-US" sz="1000" dirty="0" err="1"/>
              <a:t>los</a:t>
            </a:r>
            <a:r>
              <a:rPr lang="en-US" sz="1000" dirty="0"/>
              <a:t> </a:t>
            </a:r>
            <a:r>
              <a:rPr lang="en-US" sz="1000" dirty="0" err="1"/>
              <a:t>recursos</a:t>
            </a:r>
            <a:r>
              <a:rPr lang="en-US" sz="1000" dirty="0"/>
              <a:t> que se </a:t>
            </a:r>
            <a:r>
              <a:rPr lang="en-US" sz="1000" dirty="0" err="1"/>
              <a:t>manejan</a:t>
            </a:r>
            <a:r>
              <a:rPr lang="en-US" sz="1000" dirty="0"/>
              <a:t> </a:t>
            </a:r>
            <a:r>
              <a:rPr lang="en-US" sz="1000" dirty="0" err="1"/>
              <a:t>en</a:t>
            </a:r>
            <a:r>
              <a:rPr lang="en-US" sz="1000" dirty="0"/>
              <a:t> la </a:t>
            </a:r>
            <a:r>
              <a:rPr lang="en-US" sz="1000" dirty="0" err="1"/>
              <a:t>empresa</a:t>
            </a:r>
            <a:r>
              <a:rPr lang="en-US" sz="1000" dirty="0"/>
              <a:t>, </a:t>
            </a:r>
            <a:r>
              <a:rPr lang="en-US" sz="1000" dirty="0" err="1"/>
              <a:t>como</a:t>
            </a:r>
            <a:r>
              <a:rPr lang="en-US" sz="1000" dirty="0"/>
              <a:t> </a:t>
            </a:r>
            <a:r>
              <a:rPr lang="en-US" sz="1000" dirty="0" err="1"/>
              <a:t>los</a:t>
            </a:r>
            <a:r>
              <a:rPr lang="en-US" sz="1000" dirty="0"/>
              <a:t> </a:t>
            </a:r>
            <a:r>
              <a:rPr lang="en-US" sz="1000" dirty="0" err="1"/>
              <a:t>financieros</a:t>
            </a:r>
            <a:r>
              <a:rPr lang="en-US" sz="1000" dirty="0"/>
              <a:t>, </a:t>
            </a:r>
            <a:r>
              <a:rPr lang="en-US" sz="1000" dirty="0" err="1"/>
              <a:t>maquinarias</a:t>
            </a:r>
            <a:r>
              <a:rPr lang="en-US" sz="1000" dirty="0"/>
              <a:t>, </a:t>
            </a:r>
            <a:r>
              <a:rPr lang="en-US" sz="1000" dirty="0" err="1"/>
              <a:t>tecnología</a:t>
            </a:r>
            <a:r>
              <a:rPr lang="en-US" sz="1000" dirty="0"/>
              <a:t>, la </a:t>
            </a:r>
            <a:r>
              <a:rPr lang="en-US" sz="1000" dirty="0" err="1"/>
              <a:t>información</a:t>
            </a:r>
            <a:r>
              <a:rPr lang="en-US" sz="1000" dirty="0"/>
              <a:t>, </a:t>
            </a:r>
            <a:r>
              <a:rPr lang="en-US" sz="1000" dirty="0" err="1"/>
              <a:t>el</a:t>
            </a:r>
            <a:r>
              <a:rPr lang="en-US" sz="1000" dirty="0"/>
              <a:t> medio </a:t>
            </a:r>
            <a:r>
              <a:rPr lang="en-US" sz="1000" dirty="0" err="1"/>
              <a:t>ambiente</a:t>
            </a:r>
            <a:r>
              <a:rPr lang="en-US" sz="1000" dirty="0"/>
              <a:t>, </a:t>
            </a:r>
            <a:r>
              <a:rPr lang="en-US" sz="1000" dirty="0" err="1"/>
              <a:t>el</a:t>
            </a:r>
            <a:r>
              <a:rPr lang="en-US" sz="1000" dirty="0"/>
              <a:t> </a:t>
            </a:r>
            <a:r>
              <a:rPr lang="en-US" sz="1000" dirty="0" err="1"/>
              <a:t>prestigio</a:t>
            </a:r>
            <a:r>
              <a:rPr lang="en-US" sz="1000" dirty="0"/>
              <a:t> o </a:t>
            </a:r>
            <a:r>
              <a:rPr lang="en-US" sz="1000" dirty="0" err="1"/>
              <a:t>reputación</a:t>
            </a:r>
            <a:r>
              <a:rPr lang="en-US" sz="1000" dirty="0"/>
              <a:t> (de la </a:t>
            </a:r>
            <a:r>
              <a:rPr lang="en-US" sz="1000" dirty="0" err="1"/>
              <a:t>empresa</a:t>
            </a:r>
            <a:r>
              <a:rPr lang="en-US" sz="1000" dirty="0"/>
              <a:t> o </a:t>
            </a:r>
            <a:r>
              <a:rPr lang="en-US" sz="1000" dirty="0" err="1"/>
              <a:t>marca</a:t>
            </a:r>
            <a:r>
              <a:rPr lang="en-US" sz="1000" dirty="0"/>
              <a:t>) y las personas; y </a:t>
            </a:r>
            <a:r>
              <a:rPr lang="en-US" sz="1000" dirty="0" err="1"/>
              <a:t>otros</a:t>
            </a:r>
            <a:r>
              <a:rPr lang="en-US" sz="1000" dirty="0"/>
              <a:t> </a:t>
            </a:r>
            <a:r>
              <a:rPr lang="en-US" sz="1000" dirty="0" err="1"/>
              <a:t>recursos</a:t>
            </a:r>
            <a:r>
              <a:rPr lang="en-US" sz="1000" dirty="0"/>
              <a:t>, </a:t>
            </a:r>
            <a:r>
              <a:rPr lang="en-US" sz="1000" dirty="0" err="1"/>
              <a:t>según</a:t>
            </a:r>
            <a:r>
              <a:rPr lang="en-US" sz="1000" dirty="0"/>
              <a:t> </a:t>
            </a:r>
            <a:r>
              <a:rPr lang="en-US" sz="1000" dirty="0" err="1"/>
              <a:t>el</a:t>
            </a:r>
            <a:r>
              <a:rPr lang="en-US" sz="1000" dirty="0"/>
              <a:t> </a:t>
            </a:r>
            <a:r>
              <a:rPr lang="en-US" sz="1000" dirty="0" err="1"/>
              <a:t>tipo</a:t>
            </a:r>
            <a:r>
              <a:rPr lang="en-US" sz="1000" dirty="0"/>
              <a:t> de </a:t>
            </a:r>
            <a:r>
              <a:rPr lang="en-US" sz="1000" dirty="0" err="1"/>
              <a:t>industria</a:t>
            </a:r>
            <a:r>
              <a:rPr lang="en-US" sz="1000" dirty="0"/>
              <a:t> y </a:t>
            </a:r>
            <a:r>
              <a:rPr lang="en-US" sz="1000" dirty="0" err="1"/>
              <a:t>empresa</a:t>
            </a:r>
            <a:r>
              <a:rPr lang="en-US" sz="1000" dirty="0"/>
              <a:t>.</a:t>
            </a:r>
          </a:p>
        </p:txBody>
      </p:sp>
      <p:pic>
        <p:nvPicPr>
          <p:cNvPr id="2" name="Imagen 1"/>
          <p:cNvPicPr>
            <a:picLocks noChangeAspect="1"/>
          </p:cNvPicPr>
          <p:nvPr/>
        </p:nvPicPr>
        <p:blipFill>
          <a:blip r:embed="rId2"/>
          <a:stretch>
            <a:fillRect/>
          </a:stretch>
        </p:blipFill>
        <p:spPr>
          <a:xfrm>
            <a:off x="3464657" y="714616"/>
            <a:ext cx="5215183" cy="3470467"/>
          </a:xfrm>
          <a:prstGeom prst="rect">
            <a:avLst/>
          </a:prstGeom>
        </p:spPr>
      </p:pic>
    </p:spTree>
    <p:extLst>
      <p:ext uri="{BB962C8B-B14F-4D97-AF65-F5344CB8AC3E}">
        <p14:creationId xmlns:p14="http://schemas.microsoft.com/office/powerpoint/2010/main" val="405374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23628" y="357504"/>
            <a:ext cx="6434472" cy="4500246"/>
          </a:xfrm>
        </p:spPr>
        <p:txBody>
          <a:bodyPr>
            <a:normAutofit/>
          </a:bodyPr>
          <a:lstStyle/>
          <a:p>
            <a:pPr marL="0" indent="0">
              <a:buNone/>
            </a:pPr>
            <a:r>
              <a:rPr lang="es-MX" dirty="0"/>
              <a:t>Normalmente cuando se inicia la implementación de un Sistema de Gestión de Riesgos, los métodos de medición serán </a:t>
            </a:r>
            <a:r>
              <a:rPr lang="es-MX" dirty="0">
                <a:solidFill>
                  <a:srgbClr val="FF0000"/>
                </a:solidFill>
              </a:rPr>
              <a:t>cualitativos,</a:t>
            </a:r>
            <a:r>
              <a:rPr lang="es-MX" dirty="0"/>
              <a:t> ya que no requieren de herramientas econométricas desarrolladas, sino solo sentido común y buen juicio. </a:t>
            </a:r>
          </a:p>
          <a:p>
            <a:pPr marL="0" indent="0">
              <a:buNone/>
            </a:pPr>
            <a:endParaRPr lang="es-MX" dirty="0"/>
          </a:p>
          <a:p>
            <a:pPr marL="0" indent="0">
              <a:buNone/>
            </a:pPr>
            <a:r>
              <a:rPr lang="es-MX" dirty="0"/>
              <a:t>Una vez que ya disponemos de las valoraciones que subjetivamente hayamos considerado que corresponden al riesgo que estemos analizando, se hace imprescindible que a cada nivel del impacto y de la probabilidad estimada le asignemos un valor. Por ejemplo: </a:t>
            </a:r>
          </a:p>
          <a:p>
            <a:pPr marL="0" indent="0">
              <a:buNone/>
            </a:pPr>
            <a:endParaRPr lang="es-MX" dirty="0"/>
          </a:p>
          <a:p>
            <a:r>
              <a:rPr lang="es-MX" b="1" dirty="0"/>
              <a:t>PROBABILIDAD alta (valor 3), media (valor 2), baja (valor 1) </a:t>
            </a:r>
          </a:p>
          <a:p>
            <a:r>
              <a:rPr lang="es-MX" b="1" dirty="0"/>
              <a:t>IMPACTO alto (valor 3), medio (valor 2), bajo (valor 1) </a:t>
            </a:r>
            <a:endParaRPr lang="es-MX" dirty="0"/>
          </a:p>
        </p:txBody>
      </p:sp>
    </p:spTree>
    <p:extLst>
      <p:ext uri="{BB962C8B-B14F-4D97-AF65-F5344CB8AC3E}">
        <p14:creationId xmlns:p14="http://schemas.microsoft.com/office/powerpoint/2010/main" val="339617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Una fórmula de cálculo">
            <a:extLst>
              <a:ext uri="{FF2B5EF4-FFF2-40B4-BE49-F238E27FC236}">
                <a16:creationId xmlns:a16="http://schemas.microsoft.com/office/drawing/2014/main" id="{59D6E1FE-5CEA-3BA5-3AD8-B3C8CCA0339E}"/>
              </a:ext>
            </a:extLst>
          </p:cNvPr>
          <p:cNvPicPr>
            <a:picLocks noChangeAspect="1"/>
          </p:cNvPicPr>
          <p:nvPr/>
        </p:nvPicPr>
        <p:blipFill>
          <a:blip r:embed="rId2"/>
          <a:srcRect l="17211" r="23256"/>
          <a:stretch/>
        </p:blipFill>
        <p:spPr>
          <a:xfrm>
            <a:off x="20" y="1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2 Marcador de contenido"/>
          <p:cNvSpPr>
            <a:spLocks noGrp="1"/>
          </p:cNvSpPr>
          <p:nvPr>
            <p:ph idx="1"/>
          </p:nvPr>
        </p:nvSpPr>
        <p:spPr>
          <a:xfrm>
            <a:off x="4885341" y="1749972"/>
            <a:ext cx="3630007" cy="2882750"/>
          </a:xfrm>
        </p:spPr>
        <p:txBody>
          <a:bodyPr>
            <a:normAutofit lnSpcReduction="10000"/>
          </a:bodyPr>
          <a:lstStyle/>
          <a:p>
            <a:pPr marL="0" indent="0">
              <a:buNone/>
            </a:pPr>
            <a:r>
              <a:rPr lang="es-MX" sz="900"/>
              <a:t>Posteriormente para poder cuantificar la importancia del riesgo debemos multiplicar el valor asignado a la probabilidad por el valor asignado al impacto estimado. </a:t>
            </a:r>
          </a:p>
          <a:p>
            <a:pPr marL="0" indent="0">
              <a:buNone/>
            </a:pPr>
            <a:endParaRPr lang="es-MX" sz="900"/>
          </a:p>
          <a:p>
            <a:pPr marL="0" indent="0">
              <a:buNone/>
            </a:pPr>
            <a:r>
              <a:rPr lang="es-MX" sz="900"/>
              <a:t>En el ejemplo expuesto, los valores obtenidos serían: 9, 6, 4, 3, 2, 1. </a:t>
            </a:r>
          </a:p>
          <a:p>
            <a:pPr marL="0" indent="0">
              <a:buNone/>
            </a:pPr>
            <a:endParaRPr lang="es-MX" sz="900"/>
          </a:p>
          <a:p>
            <a:pPr marL="0" indent="0">
              <a:buNone/>
            </a:pPr>
            <a:r>
              <a:rPr lang="es-MX" sz="900"/>
              <a:t>Pudiendo establecer que el resultado </a:t>
            </a:r>
          </a:p>
          <a:p>
            <a:pPr marL="0" indent="0">
              <a:buNone/>
            </a:pPr>
            <a:endParaRPr lang="es-MX" sz="900"/>
          </a:p>
          <a:p>
            <a:pPr marL="342900" indent="-342900">
              <a:buAutoNum type="alphaLcPeriod"/>
            </a:pPr>
            <a:r>
              <a:rPr lang="es-MX" sz="900"/>
              <a:t>1 y 2 corresponde con un </a:t>
            </a:r>
            <a:r>
              <a:rPr lang="es-MX" sz="900" b="1"/>
              <a:t>riesgo tolerable</a:t>
            </a:r>
            <a:endParaRPr lang="es-MX" sz="900"/>
          </a:p>
          <a:p>
            <a:pPr marL="342900" indent="-342900">
              <a:buAutoNum type="alphaLcPeriod"/>
            </a:pPr>
            <a:r>
              <a:rPr lang="es-MX" sz="900"/>
              <a:t>los valores 3 y 4 con un </a:t>
            </a:r>
            <a:r>
              <a:rPr lang="es-MX" sz="900" b="1"/>
              <a:t>riesgo moderado</a:t>
            </a:r>
            <a:endParaRPr lang="es-MX" sz="900"/>
          </a:p>
          <a:p>
            <a:pPr marL="342900" indent="-342900">
              <a:buAutoNum type="alphaLcPeriod"/>
            </a:pPr>
            <a:r>
              <a:rPr lang="es-MX" sz="900"/>
              <a:t>el valor 6 representaría </a:t>
            </a:r>
            <a:r>
              <a:rPr lang="es-MX" sz="900" b="1"/>
              <a:t>una alta amenaza</a:t>
            </a:r>
            <a:r>
              <a:rPr lang="es-MX" sz="900"/>
              <a:t>, </a:t>
            </a:r>
          </a:p>
          <a:p>
            <a:pPr marL="342900" indent="-342900">
              <a:buAutoNum type="alphaLcPeriod"/>
            </a:pPr>
            <a:r>
              <a:rPr lang="es-MX" sz="900"/>
              <a:t>mientras que la combinación que conduzca al 9 sería un </a:t>
            </a:r>
            <a:r>
              <a:rPr lang="es-MX" sz="900" b="1"/>
              <a:t>riesgo crítico</a:t>
            </a:r>
            <a:r>
              <a:rPr lang="es-MX" sz="900"/>
              <a:t>. </a:t>
            </a:r>
          </a:p>
        </p:txBody>
      </p:sp>
    </p:spTree>
    <p:extLst>
      <p:ext uri="{BB962C8B-B14F-4D97-AF65-F5344CB8AC3E}">
        <p14:creationId xmlns:p14="http://schemas.microsoft.com/office/powerpoint/2010/main" val="156496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66661" y="1663007"/>
            <a:ext cx="7410669" cy="2969714"/>
          </a:xfrm>
        </p:spPr>
        <p:txBody>
          <a:bodyPr>
            <a:normAutofit/>
          </a:bodyPr>
          <a:lstStyle/>
          <a:p>
            <a:pPr marL="0" indent="0">
              <a:buNone/>
            </a:pPr>
            <a:r>
              <a:rPr lang="es-MX" sz="1100"/>
              <a:t>Dos nuevos elementos a tener en cuenta a la hora de evaluar los riesgos</a:t>
            </a:r>
          </a:p>
          <a:p>
            <a:pPr marL="0" indent="0">
              <a:buNone/>
            </a:pPr>
            <a:endParaRPr lang="es-MX" sz="1100"/>
          </a:p>
          <a:p>
            <a:pPr marL="342900" indent="-342900">
              <a:buAutoNum type="alphaUcPeriod"/>
            </a:pPr>
            <a:r>
              <a:rPr lang="es-MX" sz="1100"/>
              <a:t>El concepto de velocidad y </a:t>
            </a:r>
          </a:p>
          <a:p>
            <a:pPr marL="342900" indent="-342900">
              <a:buAutoNum type="alphaUcPeriod"/>
            </a:pPr>
            <a:r>
              <a:rPr lang="es-MX" sz="1100"/>
              <a:t>El de persistencia de los riesgos</a:t>
            </a:r>
          </a:p>
          <a:p>
            <a:pPr marL="0" indent="0">
              <a:buNone/>
            </a:pPr>
            <a:endParaRPr lang="es-MX" sz="1100"/>
          </a:p>
          <a:p>
            <a:pPr marL="0" indent="0">
              <a:buNone/>
            </a:pPr>
            <a:r>
              <a:rPr lang="es-MX" sz="1100"/>
              <a:t>También la criticidad de los mismos, y en donde se considera lo siguiente: </a:t>
            </a:r>
          </a:p>
          <a:p>
            <a:pPr marL="0" indent="0">
              <a:buNone/>
            </a:pPr>
            <a:endParaRPr lang="es-MX" sz="1100"/>
          </a:p>
          <a:p>
            <a:r>
              <a:rPr lang="es-MX" sz="1100"/>
              <a:t>La velocidad de riesgo se refiere a la rapidez con la que impacta un riesgo en la Organización una vez este se ha materializado, es decir, hace referencia al ritmo con el que se espera que la entidad experimente el impacto. </a:t>
            </a:r>
          </a:p>
          <a:p>
            <a:r>
              <a:rPr lang="es-MX" sz="1100"/>
              <a:t>Por otro lado, la persistencia de un riesgo hace referencia a la duración del impacto después de que el riesgo se haya materializado. </a:t>
            </a:r>
          </a:p>
          <a:p>
            <a:pPr marL="0" indent="0">
              <a:buNone/>
            </a:pPr>
            <a:endParaRPr lang="es-MX" sz="1100"/>
          </a:p>
        </p:txBody>
      </p:sp>
    </p:spTree>
    <p:extLst>
      <p:ext uri="{BB962C8B-B14F-4D97-AF65-F5344CB8AC3E}">
        <p14:creationId xmlns:p14="http://schemas.microsoft.com/office/powerpoint/2010/main" val="464320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4294967295"/>
          </p:nvPr>
        </p:nvSpPr>
        <p:spPr>
          <a:xfrm>
            <a:off x="179512" y="123825"/>
            <a:ext cx="8029451" cy="4637088"/>
          </a:xfrm>
        </p:spPr>
        <p:txBody>
          <a:bodyPr>
            <a:normAutofit fontScale="85000" lnSpcReduction="20000"/>
          </a:bodyPr>
          <a:lstStyle/>
          <a:p>
            <a:pPr algn="ctr">
              <a:buNone/>
            </a:pPr>
            <a:r>
              <a:rPr lang="es-MX" sz="1800" b="1" dirty="0"/>
              <a:t>Tipos de Riesgos</a:t>
            </a:r>
          </a:p>
          <a:p>
            <a:pPr>
              <a:buNone/>
            </a:pPr>
            <a:endParaRPr lang="es-MX" sz="1800" dirty="0"/>
          </a:p>
          <a:p>
            <a:pPr>
              <a:buNone/>
            </a:pPr>
            <a:r>
              <a:rPr lang="es-MX" sz="1800" dirty="0"/>
              <a:t>	Existen variadas clasificaciones de los riesgos, desde diferentes puntos de vista, por áreas, por funciones, procesos, sitios, entre otros, que se vean afectados.</a:t>
            </a:r>
          </a:p>
          <a:p>
            <a:pPr>
              <a:buNone/>
            </a:pPr>
            <a:endParaRPr lang="es-MX" sz="1800" dirty="0"/>
          </a:p>
          <a:p>
            <a:pPr>
              <a:buNone/>
            </a:pPr>
            <a:r>
              <a:rPr lang="es-MX" sz="1800" dirty="0"/>
              <a:t>	Aparte de los ya vistos con anterioridad en clase existen otros tipos de riesgo:</a:t>
            </a:r>
          </a:p>
          <a:p>
            <a:pPr>
              <a:buNone/>
            </a:pPr>
            <a:r>
              <a:rPr lang="es-MX" sz="1800" dirty="0"/>
              <a:t> </a:t>
            </a:r>
          </a:p>
          <a:p>
            <a:pPr>
              <a:buNone/>
            </a:pPr>
            <a:endParaRPr lang="es-MX" sz="1800" dirty="0"/>
          </a:p>
          <a:p>
            <a:pPr>
              <a:buNone/>
            </a:pPr>
            <a:r>
              <a:rPr lang="es-MX" sz="1800" dirty="0"/>
              <a:t>Una clasificación puede ser por su origen:</a:t>
            </a:r>
          </a:p>
          <a:p>
            <a:pPr>
              <a:buNone/>
            </a:pPr>
            <a:endParaRPr lang="es-MX" sz="1800" dirty="0"/>
          </a:p>
          <a:p>
            <a:pPr>
              <a:buNone/>
            </a:pPr>
            <a:r>
              <a:rPr lang="es-MX" sz="1800" dirty="0"/>
              <a:t>• Externo: Riesgos generados por el entorno, sobre los cuales la mayoría de las veces no se tiene injerencia en su administración.</a:t>
            </a:r>
          </a:p>
          <a:p>
            <a:r>
              <a:rPr lang="es-MX" sz="1800" dirty="0"/>
              <a:t>Ejemplo: mercado, regulatorios, naturales</a:t>
            </a:r>
          </a:p>
          <a:p>
            <a:pPr>
              <a:buNone/>
            </a:pPr>
            <a:endParaRPr lang="es-MX" sz="1800" dirty="0"/>
          </a:p>
          <a:p>
            <a:pPr>
              <a:buNone/>
            </a:pPr>
            <a:r>
              <a:rPr lang="es-MX" sz="1800" dirty="0"/>
              <a:t>• Interno: generados por las operaciones internas de las empresas.</a:t>
            </a:r>
          </a:p>
          <a:p>
            <a:r>
              <a:rPr lang="es-MX" sz="1800" dirty="0"/>
              <a:t>Ejemplo: operacionales, jurídicos, fraude, Tecnológicos.</a:t>
            </a:r>
          </a:p>
        </p:txBody>
      </p:sp>
    </p:spTree>
    <p:extLst>
      <p:ext uri="{BB962C8B-B14F-4D97-AF65-F5344CB8AC3E}">
        <p14:creationId xmlns:p14="http://schemas.microsoft.com/office/powerpoint/2010/main" val="422535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Toma en ángulo de un bolígrafo en un gráfico">
            <a:extLst>
              <a:ext uri="{FF2B5EF4-FFF2-40B4-BE49-F238E27FC236}">
                <a16:creationId xmlns:a16="http://schemas.microsoft.com/office/drawing/2014/main" id="{C359116C-AE99-711F-7EA2-E8FF7C60FFD4}"/>
              </a:ext>
            </a:extLst>
          </p:cNvPr>
          <p:cNvPicPr>
            <a:picLocks noChangeAspect="1"/>
          </p:cNvPicPr>
          <p:nvPr/>
        </p:nvPicPr>
        <p:blipFill>
          <a:blip r:embed="rId2"/>
          <a:srcRect l="8577" r="46044"/>
          <a:stretch/>
        </p:blipFill>
        <p:spPr>
          <a:xfrm>
            <a:off x="-1166" y="1298"/>
            <a:ext cx="3496748" cy="5143500"/>
          </a:xfrm>
          <a:prstGeom prst="rect">
            <a:avLst/>
          </a:prstGeom>
        </p:spPr>
      </p:pic>
      <p:sp>
        <p:nvSpPr>
          <p:cNvPr id="3" name="2 Marcador de texto"/>
          <p:cNvSpPr>
            <a:spLocks noGrp="1"/>
          </p:cNvSpPr>
          <p:nvPr>
            <p:ph type="body" idx="1"/>
          </p:nvPr>
        </p:nvSpPr>
        <p:spPr>
          <a:xfrm>
            <a:off x="4828643" y="1600200"/>
            <a:ext cx="3799814" cy="2833216"/>
          </a:xfrm>
        </p:spPr>
        <p:txBody>
          <a:bodyPr vert="horz" lIns="91440" tIns="45720" rIns="91440" bIns="45720" rtlCol="0">
            <a:normAutofit/>
          </a:bodyPr>
          <a:lstStyle/>
          <a:p>
            <a:pPr defTabSz="457200">
              <a:lnSpc>
                <a:spcPct val="90000"/>
              </a:lnSpc>
              <a:spcBef>
                <a:spcPts val="1000"/>
              </a:spcBef>
            </a:pPr>
            <a:endParaRPr lang="en-US" sz="1000" b="1"/>
          </a:p>
          <a:p>
            <a:pPr defTabSz="457200">
              <a:lnSpc>
                <a:spcPct val="90000"/>
              </a:lnSpc>
              <a:spcBef>
                <a:spcPts val="1000"/>
              </a:spcBef>
            </a:pPr>
            <a:endParaRPr lang="en-US" sz="1000" b="1"/>
          </a:p>
          <a:p>
            <a:pPr defTabSz="457200">
              <a:lnSpc>
                <a:spcPct val="90000"/>
              </a:lnSpc>
              <a:spcBef>
                <a:spcPts val="1000"/>
              </a:spcBef>
            </a:pPr>
            <a:r>
              <a:rPr lang="en-US" sz="1000" b="1"/>
              <a:t>Valoración o Cuantificación de Riesgos</a:t>
            </a:r>
          </a:p>
          <a:p>
            <a:pPr defTabSz="457200">
              <a:lnSpc>
                <a:spcPct val="90000"/>
              </a:lnSpc>
              <a:spcBef>
                <a:spcPts val="1000"/>
              </a:spcBef>
            </a:pPr>
            <a:endParaRPr lang="en-US" sz="1000"/>
          </a:p>
          <a:p>
            <a:pPr defTabSz="457200">
              <a:lnSpc>
                <a:spcPct val="90000"/>
              </a:lnSpc>
              <a:spcBef>
                <a:spcPts val="1000"/>
              </a:spcBef>
            </a:pPr>
            <a:r>
              <a:rPr lang="en-US" sz="1000"/>
              <a:t>Una vez identificados los riesgos, estos se deben valorar o cuantificar en términos de su probabilidad e impacto. </a:t>
            </a:r>
          </a:p>
          <a:p>
            <a:pPr defTabSz="457200">
              <a:lnSpc>
                <a:spcPct val="90000"/>
              </a:lnSpc>
              <a:spcBef>
                <a:spcPts val="1000"/>
              </a:spcBef>
            </a:pPr>
            <a:endParaRPr lang="en-US" sz="1000"/>
          </a:p>
          <a:p>
            <a:pPr defTabSz="457200">
              <a:lnSpc>
                <a:spcPct val="90000"/>
              </a:lnSpc>
              <a:spcBef>
                <a:spcPts val="1000"/>
              </a:spcBef>
            </a:pPr>
            <a:r>
              <a:rPr lang="en-US" sz="1000"/>
              <a:t>La valoración se realiza a partir de escalas establecidas internamente, las cuales pueden ser cualitativas (como: alto, medio o bajo) o cuantitativas y mas elaboradas como series o modelos matemáticos, que permitan tener un mayor numero de datos o una combinación de ambas.</a:t>
            </a:r>
          </a:p>
          <a:p>
            <a:pPr defTabSz="457200">
              <a:lnSpc>
                <a:spcPct val="90000"/>
              </a:lnSpc>
              <a:spcBef>
                <a:spcPts val="1000"/>
              </a:spcBef>
            </a:pPr>
            <a:endParaRPr lang="en-US" sz="1000"/>
          </a:p>
        </p:txBody>
      </p:sp>
    </p:spTree>
    <p:extLst>
      <p:ext uri="{BB962C8B-B14F-4D97-AF65-F5344CB8AC3E}">
        <p14:creationId xmlns:p14="http://schemas.microsoft.com/office/powerpoint/2010/main" val="262692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482601" y="482600"/>
            <a:ext cx="3465438" cy="3425353"/>
          </a:xfrm>
        </p:spPr>
        <p:txBody>
          <a:bodyPr vert="horz" lIns="91440" tIns="45720" rIns="91440" bIns="45720" rtlCol="0" anchor="b">
            <a:normAutofit fontScale="90000"/>
          </a:bodyPr>
          <a:lstStyle/>
          <a:p>
            <a:pPr defTabSz="914400">
              <a:spcBef>
                <a:spcPct val="0"/>
              </a:spcBef>
            </a:pPr>
            <a:r>
              <a:rPr lang="en-US" sz="1300" b="1" kern="1200">
                <a:solidFill>
                  <a:schemeClr val="tx1"/>
                </a:solidFill>
                <a:latin typeface="+mj-lt"/>
                <a:ea typeface="+mj-ea"/>
                <a:cs typeface="+mj-cs"/>
              </a:rPr>
              <a:t>Tratamiento del Riesgo</a:t>
            </a:r>
            <a:br>
              <a:rPr lang="en-US" sz="1300" b="1" kern="1200">
                <a:solidFill>
                  <a:schemeClr val="tx1"/>
                </a:solidFill>
                <a:latin typeface="+mj-lt"/>
                <a:ea typeface="+mj-ea"/>
                <a:cs typeface="+mj-cs"/>
              </a:rPr>
            </a:br>
            <a:br>
              <a:rPr lang="en-US" sz="1300" b="1" kern="1200">
                <a:solidFill>
                  <a:schemeClr val="tx1"/>
                </a:solidFill>
                <a:latin typeface="+mj-lt"/>
                <a:ea typeface="+mj-ea"/>
                <a:cs typeface="+mj-cs"/>
              </a:rPr>
            </a:br>
            <a:r>
              <a:rPr lang="en-US" sz="1300" kern="1200">
                <a:solidFill>
                  <a:schemeClr val="tx1"/>
                </a:solidFill>
                <a:latin typeface="+mj-lt"/>
                <a:ea typeface="+mj-ea"/>
                <a:cs typeface="+mj-cs"/>
              </a:rPr>
              <a:t>Una vez valorados los riesgos, se pasa a establecer que se va a hacer con el riesgo:</a:t>
            </a:r>
            <a:br>
              <a:rPr lang="en-US" sz="1300" kern="1200">
                <a:solidFill>
                  <a:schemeClr val="tx1"/>
                </a:solidFill>
                <a:latin typeface="+mj-lt"/>
                <a:ea typeface="+mj-ea"/>
                <a:cs typeface="+mj-cs"/>
              </a:rPr>
            </a:br>
            <a:br>
              <a:rPr lang="en-US" sz="1300" kern="1200">
                <a:solidFill>
                  <a:schemeClr val="tx1"/>
                </a:solidFill>
                <a:latin typeface="+mj-lt"/>
                <a:ea typeface="+mj-ea"/>
                <a:cs typeface="+mj-cs"/>
              </a:rPr>
            </a:br>
            <a:r>
              <a:rPr lang="en-US" sz="1300" b="1" kern="1200">
                <a:solidFill>
                  <a:schemeClr val="tx1"/>
                </a:solidFill>
                <a:latin typeface="+mj-lt"/>
                <a:ea typeface="+mj-ea"/>
                <a:cs typeface="+mj-cs"/>
              </a:rPr>
              <a:t>• Eludir: </a:t>
            </a:r>
            <a:r>
              <a:rPr lang="en-US" sz="1300" kern="1200">
                <a:solidFill>
                  <a:schemeClr val="tx1"/>
                </a:solidFill>
                <a:latin typeface="+mj-lt"/>
                <a:ea typeface="+mj-ea"/>
                <a:cs typeface="+mj-cs"/>
              </a:rPr>
              <a:t>No realizar aquellas actividades que generan el riesgo, lo cual tiene un alto impacto en las decisiones organizacionales.</a:t>
            </a:r>
            <a:br>
              <a:rPr lang="en-US" sz="1300" kern="1200">
                <a:solidFill>
                  <a:schemeClr val="tx1"/>
                </a:solidFill>
                <a:latin typeface="+mj-lt"/>
                <a:ea typeface="+mj-ea"/>
                <a:cs typeface="+mj-cs"/>
              </a:rPr>
            </a:br>
            <a:br>
              <a:rPr lang="en-US" sz="1300" b="1" kern="1200">
                <a:solidFill>
                  <a:schemeClr val="tx1"/>
                </a:solidFill>
                <a:latin typeface="+mj-lt"/>
                <a:ea typeface="+mj-ea"/>
                <a:cs typeface="+mj-cs"/>
              </a:rPr>
            </a:br>
            <a:r>
              <a:rPr lang="en-US" sz="1300" b="1" kern="1200">
                <a:solidFill>
                  <a:schemeClr val="tx1"/>
                </a:solidFill>
                <a:latin typeface="+mj-lt"/>
                <a:ea typeface="+mj-ea"/>
                <a:cs typeface="+mj-cs"/>
              </a:rPr>
              <a:t>Ejemplo: </a:t>
            </a:r>
            <a:r>
              <a:rPr lang="en-US" sz="1300" kern="1200">
                <a:solidFill>
                  <a:schemeClr val="tx1"/>
                </a:solidFill>
                <a:latin typeface="+mj-lt"/>
                <a:ea typeface="+mj-ea"/>
                <a:cs typeface="+mj-cs"/>
              </a:rPr>
              <a:t>No innovar en nuevos productos.</a:t>
            </a:r>
            <a:br>
              <a:rPr lang="en-US" sz="1300" kern="1200">
                <a:solidFill>
                  <a:schemeClr val="tx1"/>
                </a:solidFill>
                <a:latin typeface="+mj-lt"/>
                <a:ea typeface="+mj-ea"/>
                <a:cs typeface="+mj-cs"/>
              </a:rPr>
            </a:br>
            <a:br>
              <a:rPr lang="en-US" sz="1300" kern="1200">
                <a:solidFill>
                  <a:schemeClr val="tx1"/>
                </a:solidFill>
                <a:latin typeface="+mj-lt"/>
                <a:ea typeface="+mj-ea"/>
                <a:cs typeface="+mj-cs"/>
              </a:rPr>
            </a:br>
            <a:r>
              <a:rPr lang="en-US" sz="1300" b="1" kern="1200">
                <a:solidFill>
                  <a:schemeClr val="tx1"/>
                </a:solidFill>
                <a:latin typeface="+mj-lt"/>
                <a:ea typeface="+mj-ea"/>
                <a:cs typeface="+mj-cs"/>
              </a:rPr>
              <a:t>• Evitar: </a:t>
            </a:r>
            <a:r>
              <a:rPr lang="en-US" sz="1300" kern="1200">
                <a:solidFill>
                  <a:schemeClr val="tx1"/>
                </a:solidFill>
                <a:latin typeface="+mj-lt"/>
                <a:ea typeface="+mj-ea"/>
                <a:cs typeface="+mj-cs"/>
              </a:rPr>
              <a:t>Establecer medidas que permitan controlar su ocurrencia y/o</a:t>
            </a:r>
            <a:br>
              <a:rPr lang="en-US" sz="1300" kern="1200">
                <a:solidFill>
                  <a:schemeClr val="tx1"/>
                </a:solidFill>
                <a:latin typeface="+mj-lt"/>
                <a:ea typeface="+mj-ea"/>
                <a:cs typeface="+mj-cs"/>
              </a:rPr>
            </a:br>
            <a:r>
              <a:rPr lang="en-US" sz="1300" kern="1200">
                <a:solidFill>
                  <a:schemeClr val="tx1"/>
                </a:solidFill>
                <a:latin typeface="+mj-lt"/>
                <a:ea typeface="+mj-ea"/>
                <a:cs typeface="+mj-cs"/>
              </a:rPr>
              <a:t>su impacto. </a:t>
            </a:r>
            <a:br>
              <a:rPr lang="en-US" sz="1300" kern="1200">
                <a:solidFill>
                  <a:schemeClr val="tx1"/>
                </a:solidFill>
                <a:latin typeface="+mj-lt"/>
                <a:ea typeface="+mj-ea"/>
                <a:cs typeface="+mj-cs"/>
              </a:rPr>
            </a:br>
            <a:br>
              <a:rPr lang="en-US" sz="1300" kern="1200">
                <a:solidFill>
                  <a:schemeClr val="tx1"/>
                </a:solidFill>
                <a:latin typeface="+mj-lt"/>
                <a:ea typeface="+mj-ea"/>
                <a:cs typeface="+mj-cs"/>
              </a:rPr>
            </a:br>
            <a:r>
              <a:rPr lang="en-US" sz="1300" kern="1200">
                <a:solidFill>
                  <a:schemeClr val="tx1"/>
                </a:solidFill>
                <a:latin typeface="+mj-lt"/>
                <a:ea typeface="+mj-ea"/>
                <a:cs typeface="+mj-cs"/>
              </a:rPr>
              <a:t>Ejemplo: Lanzar nuevos productos al mercado solo si estos van acompañados de un plan de marketing con ciertas características.</a:t>
            </a:r>
          </a:p>
        </p:txBody>
      </p:sp>
      <p:pic>
        <p:nvPicPr>
          <p:cNvPr id="2" name="Imagen 1">
            <a:extLst>
              <a:ext uri="{FF2B5EF4-FFF2-40B4-BE49-F238E27FC236}">
                <a16:creationId xmlns:a16="http://schemas.microsoft.com/office/drawing/2014/main" id="{D14C54B2-98DA-ABC7-4318-FA6E71D9965D}"/>
              </a:ext>
            </a:extLst>
          </p:cNvPr>
          <p:cNvPicPr>
            <a:picLocks noChangeAspect="1"/>
          </p:cNvPicPr>
          <p:nvPr/>
        </p:nvPicPr>
        <p:blipFill>
          <a:blip r:embed="rId2"/>
          <a:stretch>
            <a:fillRect/>
          </a:stretch>
        </p:blipFill>
        <p:spPr>
          <a:xfrm>
            <a:off x="4954689" y="1427303"/>
            <a:ext cx="3706710" cy="2288893"/>
          </a:xfrm>
          <a:prstGeom prst="rect">
            <a:avLst/>
          </a:prstGeom>
        </p:spPr>
      </p:pic>
    </p:spTree>
    <p:extLst>
      <p:ext uri="{BB962C8B-B14F-4D97-AF65-F5344CB8AC3E}">
        <p14:creationId xmlns:p14="http://schemas.microsoft.com/office/powerpoint/2010/main" val="20496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sz="half" idx="1"/>
          </p:nvPr>
        </p:nvSpPr>
        <p:spPr/>
        <p:txBody>
          <a:bodyPr>
            <a:normAutofit fontScale="85000" lnSpcReduction="20000"/>
          </a:bodyPr>
          <a:lstStyle/>
          <a:p>
            <a:pPr>
              <a:lnSpc>
                <a:spcPct val="90000"/>
              </a:lnSpc>
              <a:buNone/>
            </a:pPr>
            <a:r>
              <a:rPr lang="es-MX" sz="1600" b="1" i="0"/>
              <a:t>• Asumir: </a:t>
            </a:r>
            <a:r>
              <a:rPr lang="es-MX" sz="1600" i="0"/>
              <a:t>No establecer medidas para su tratamiento y asumir por tanto el impacto que este ocasione en caso de materializarse. Esto debe ir acompañado del análisis del  nivel de tolerancia al riesgo de la empresa.</a:t>
            </a:r>
          </a:p>
          <a:p>
            <a:pPr>
              <a:lnSpc>
                <a:spcPct val="90000"/>
              </a:lnSpc>
              <a:buNone/>
            </a:pPr>
            <a:endParaRPr lang="es-MX" sz="1600" b="1" i="0"/>
          </a:p>
          <a:p>
            <a:pPr>
              <a:lnSpc>
                <a:spcPct val="90000"/>
              </a:lnSpc>
              <a:buNone/>
            </a:pPr>
            <a:r>
              <a:rPr lang="es-MX" sz="1600" b="1" i="0"/>
              <a:t>• Transferir: </a:t>
            </a:r>
            <a:r>
              <a:rPr lang="es-MX" sz="1600" i="0"/>
              <a:t>Trasladar el riesgo a otro lugar.</a:t>
            </a:r>
          </a:p>
          <a:p>
            <a:pPr>
              <a:lnSpc>
                <a:spcPct val="90000"/>
              </a:lnSpc>
              <a:buNone/>
            </a:pPr>
            <a:endParaRPr lang="es-MX" sz="1600" b="1" i="0"/>
          </a:p>
          <a:p>
            <a:pPr>
              <a:lnSpc>
                <a:spcPct val="90000"/>
              </a:lnSpc>
              <a:buNone/>
            </a:pPr>
            <a:r>
              <a:rPr lang="es-MX" sz="1600" b="1" i="0"/>
              <a:t>Ejemplo: </a:t>
            </a:r>
            <a:r>
              <a:rPr lang="es-MX" sz="1600" i="0"/>
              <a:t>La compra de seguros para proteger la mercancía que pueda ser sustraída de un almacén.</a:t>
            </a:r>
            <a:endParaRPr lang="es-MX" sz="1600"/>
          </a:p>
        </p:txBody>
      </p:sp>
      <p:pic>
        <p:nvPicPr>
          <p:cNvPr id="2" name="Imagen 1">
            <a:extLst>
              <a:ext uri="{FF2B5EF4-FFF2-40B4-BE49-F238E27FC236}">
                <a16:creationId xmlns:a16="http://schemas.microsoft.com/office/drawing/2014/main" id="{D119D51F-E066-34EB-42C6-76CC9D48C206}"/>
              </a:ext>
            </a:extLst>
          </p:cNvPr>
          <p:cNvPicPr>
            <a:picLocks noChangeAspect="1"/>
          </p:cNvPicPr>
          <p:nvPr/>
        </p:nvPicPr>
        <p:blipFill>
          <a:blip r:embed="rId2"/>
          <a:srcRect l="15083" r="8939" b="-3"/>
          <a:stretch/>
        </p:blipFill>
        <p:spPr>
          <a:xfrm>
            <a:off x="4648200" y="1255014"/>
            <a:ext cx="4038600" cy="3538728"/>
          </a:xfrm>
          <a:prstGeom prst="rect">
            <a:avLst/>
          </a:prstGeom>
          <a:noFill/>
        </p:spPr>
      </p:pic>
    </p:spTree>
    <p:extLst>
      <p:ext uri="{BB962C8B-B14F-4D97-AF65-F5344CB8AC3E}">
        <p14:creationId xmlns:p14="http://schemas.microsoft.com/office/powerpoint/2010/main" val="185884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MX"/>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47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Tree>
    <p:extLst>
      <p:ext uri="{BB962C8B-B14F-4D97-AF65-F5344CB8AC3E}">
        <p14:creationId xmlns:p14="http://schemas.microsoft.com/office/powerpoint/2010/main" val="2744553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134795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5143500"/>
          </a:xfrm>
        </p:spPr>
      </p:pic>
    </p:spTree>
    <p:extLst>
      <p:ext uri="{BB962C8B-B14F-4D97-AF65-F5344CB8AC3E}">
        <p14:creationId xmlns:p14="http://schemas.microsoft.com/office/powerpoint/2010/main" val="44409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139821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68082"/>
            <a:ext cx="8304931" cy="1383588"/>
          </a:xfrm>
        </p:spPr>
        <p:txBody>
          <a:bodyPr>
            <a:normAutofit/>
          </a:bodyPr>
          <a:lstStyle/>
          <a:p>
            <a:r>
              <a:rPr lang="es-MX" sz="2000" dirty="0"/>
              <a:t>Los riesgos de cumplimiento son todos aquellos eventos que pueden afectar nuestra reputación en especial los relacionados con el fraude, la corrupción, el Lavado de Activos y la Financiación del Terrorismo .</a:t>
            </a:r>
            <a:r>
              <a:rPr lang="es-MX" dirty="0"/>
              <a:t> </a:t>
            </a:r>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923678"/>
            <a:ext cx="9036496" cy="3219822"/>
          </a:xfrm>
          <a:prstGeom prst="rect">
            <a:avLst/>
          </a:prstGeom>
        </p:spPr>
      </p:pic>
    </p:spTree>
    <p:extLst>
      <p:ext uri="{BB962C8B-B14F-4D97-AF65-F5344CB8AC3E}">
        <p14:creationId xmlns:p14="http://schemas.microsoft.com/office/powerpoint/2010/main" val="144362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6918" y="1600200"/>
            <a:ext cx="3841989" cy="2819439"/>
          </a:xfrm>
        </p:spPr>
        <p:txBody>
          <a:bodyPr>
            <a:normAutofit/>
          </a:bodyPr>
          <a:lstStyle/>
          <a:p>
            <a:pPr marL="0" indent="0">
              <a:lnSpc>
                <a:spcPct val="90000"/>
              </a:lnSpc>
              <a:buNone/>
            </a:pPr>
            <a:r>
              <a:rPr lang="es-MX" sz="600"/>
              <a:t>¿Qué es el riesgo inherente y riesgo residual?</a:t>
            </a:r>
          </a:p>
          <a:p>
            <a:pPr marL="0" indent="0">
              <a:lnSpc>
                <a:spcPct val="90000"/>
              </a:lnSpc>
              <a:buNone/>
            </a:pPr>
            <a:endParaRPr lang="es-MX" sz="600"/>
          </a:p>
          <a:p>
            <a:pPr marL="0" indent="0">
              <a:lnSpc>
                <a:spcPct val="90000"/>
              </a:lnSpc>
              <a:buNone/>
            </a:pPr>
            <a:r>
              <a:rPr lang="es-MX" sz="600" b="1"/>
              <a:t>a. Riesgo inherente:</a:t>
            </a:r>
            <a:endParaRPr lang="es-MX" sz="600"/>
          </a:p>
          <a:p>
            <a:pPr marL="0" indent="0">
              <a:lnSpc>
                <a:spcPct val="90000"/>
              </a:lnSpc>
              <a:buNone/>
            </a:pPr>
            <a:endParaRPr lang="es-MX" sz="600"/>
          </a:p>
          <a:p>
            <a:pPr marL="0" indent="0">
              <a:lnSpc>
                <a:spcPct val="90000"/>
              </a:lnSpc>
              <a:buNone/>
            </a:pPr>
            <a:r>
              <a:rPr lang="es-MX" sz="600"/>
              <a:t>Es el riesgo intrínseco de cada actividad, sin tener en cuenta los controles que de éste se hagan a su interior. Este riesgo surge de la exposición que se tenga a la actividad en particular y de la probabilidad que un choque negativo afecte la rentabilidad y el capital de la compañía.</a:t>
            </a:r>
          </a:p>
          <a:p>
            <a:pPr marL="0" indent="0">
              <a:lnSpc>
                <a:spcPct val="90000"/>
              </a:lnSpc>
              <a:buNone/>
            </a:pPr>
            <a:endParaRPr lang="es-MX" sz="600"/>
          </a:p>
          <a:p>
            <a:pPr marL="0" indent="0">
              <a:lnSpc>
                <a:spcPct val="90000"/>
              </a:lnSpc>
              <a:buNone/>
            </a:pPr>
            <a:r>
              <a:rPr lang="es-MX" sz="600"/>
              <a:t>El riesgo inherente es propio del trabajo o proceso, que no puede ser eliminado del sistema; es decir, en todo trabajo o proceso se encontrarán riesgos para las personas o para la ejecución de la actividad en sí misma.</a:t>
            </a:r>
          </a:p>
          <a:p>
            <a:pPr marL="0" indent="0">
              <a:lnSpc>
                <a:spcPct val="90000"/>
              </a:lnSpc>
              <a:buNone/>
            </a:pPr>
            <a:endParaRPr lang="es-MX" sz="600"/>
          </a:p>
          <a:p>
            <a:pPr marL="0" indent="0">
              <a:lnSpc>
                <a:spcPct val="90000"/>
              </a:lnSpc>
              <a:buNone/>
            </a:pPr>
            <a:r>
              <a:rPr lang="es-MX" sz="600"/>
              <a:t>Algunos ejemplos:</a:t>
            </a:r>
          </a:p>
          <a:p>
            <a:pPr>
              <a:lnSpc>
                <a:spcPct val="90000"/>
              </a:lnSpc>
            </a:pPr>
            <a:r>
              <a:rPr lang="es-MX" sz="600"/>
              <a:t>Transporte: Choques, colisiones, volcamiento</a:t>
            </a:r>
          </a:p>
          <a:p>
            <a:pPr>
              <a:lnSpc>
                <a:spcPct val="90000"/>
              </a:lnSpc>
            </a:pPr>
            <a:r>
              <a:rPr lang="es-MX" sz="600"/>
              <a:t>Metalmecánica: Quemaduras, golpes</a:t>
            </a:r>
          </a:p>
          <a:p>
            <a:pPr>
              <a:lnSpc>
                <a:spcPct val="90000"/>
              </a:lnSpc>
            </a:pPr>
            <a:r>
              <a:rPr lang="es-MX" sz="600"/>
              <a:t>Minería: Derrumbes, explosiones, caídas, atrapamiento, asfixia</a:t>
            </a:r>
          </a:p>
          <a:p>
            <a:pPr marL="0" indent="0">
              <a:lnSpc>
                <a:spcPct val="90000"/>
              </a:lnSpc>
              <a:buNone/>
            </a:pPr>
            <a:endParaRPr lang="es-MX" sz="600"/>
          </a:p>
        </p:txBody>
      </p:sp>
      <p:pic>
        <p:nvPicPr>
          <p:cNvPr id="4" name="Imagen 3">
            <a:extLst>
              <a:ext uri="{FF2B5EF4-FFF2-40B4-BE49-F238E27FC236}">
                <a16:creationId xmlns:a16="http://schemas.microsoft.com/office/drawing/2014/main" id="{ACA856F7-B861-9ACD-0F3D-A3A29CA4CC75}"/>
              </a:ext>
            </a:extLst>
          </p:cNvPr>
          <p:cNvPicPr>
            <a:picLocks noChangeAspect="1"/>
          </p:cNvPicPr>
          <p:nvPr/>
        </p:nvPicPr>
        <p:blipFill>
          <a:blip r:embed="rId2"/>
          <a:srcRect l="7166" r="18722" b="2"/>
          <a:stretch/>
        </p:blipFill>
        <p:spPr>
          <a:xfrm>
            <a:off x="4568937" y="483829"/>
            <a:ext cx="4088720" cy="3935810"/>
          </a:xfrm>
          <a:prstGeom prst="rect">
            <a:avLst/>
          </a:prstGeom>
        </p:spPr>
      </p:pic>
    </p:spTree>
    <p:extLst>
      <p:ext uri="{BB962C8B-B14F-4D97-AF65-F5344CB8AC3E}">
        <p14:creationId xmlns:p14="http://schemas.microsoft.com/office/powerpoint/2010/main" val="78138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CDA24F6-D4BC-6770-5E46-A778664B6B5E}"/>
              </a:ext>
            </a:extLst>
          </p:cNvPr>
          <p:cNvPicPr>
            <a:picLocks noChangeAspect="1"/>
          </p:cNvPicPr>
          <p:nvPr/>
        </p:nvPicPr>
        <p:blipFill>
          <a:blip r:embed="rId2"/>
          <a:srcRect l="31555" r="25929" b="1"/>
          <a:stretch/>
        </p:blipFill>
        <p:spPr>
          <a:xfrm>
            <a:off x="6172198" y="10"/>
            <a:ext cx="2971801" cy="5143490"/>
          </a:xfrm>
          <a:prstGeom prst="rect">
            <a:avLst/>
          </a:prstGeom>
        </p:spPr>
      </p:pic>
      <p:sp>
        <p:nvSpPr>
          <p:cNvPr id="3" name="Marcador de contenido 2"/>
          <p:cNvSpPr>
            <a:spLocks noGrp="1"/>
          </p:cNvSpPr>
          <p:nvPr>
            <p:ph idx="1"/>
          </p:nvPr>
        </p:nvSpPr>
        <p:spPr>
          <a:xfrm>
            <a:off x="406399" y="1524000"/>
            <a:ext cx="5359400" cy="2909416"/>
          </a:xfrm>
        </p:spPr>
        <p:txBody>
          <a:bodyPr>
            <a:normAutofit/>
          </a:bodyPr>
          <a:lstStyle/>
          <a:p>
            <a:pPr marL="0" indent="0">
              <a:lnSpc>
                <a:spcPct val="90000"/>
              </a:lnSpc>
              <a:buNone/>
            </a:pPr>
            <a:r>
              <a:rPr lang="es-MX" sz="800" b="1">
                <a:solidFill>
                  <a:srgbClr val="FEFFFF"/>
                </a:solidFill>
              </a:rPr>
              <a:t>b. Riesgo residual:</a:t>
            </a:r>
            <a:endParaRPr lang="es-MX" sz="800">
              <a:solidFill>
                <a:srgbClr val="FEFFFF"/>
              </a:solidFill>
            </a:endParaRPr>
          </a:p>
          <a:p>
            <a:pPr marL="0" indent="0">
              <a:lnSpc>
                <a:spcPct val="90000"/>
              </a:lnSpc>
              <a:buNone/>
            </a:pPr>
            <a:endParaRPr lang="es-MX" sz="800">
              <a:solidFill>
                <a:srgbClr val="FEFFFF"/>
              </a:solidFill>
            </a:endParaRPr>
          </a:p>
          <a:p>
            <a:pPr marL="0" indent="0">
              <a:lnSpc>
                <a:spcPct val="90000"/>
              </a:lnSpc>
              <a:buNone/>
            </a:pPr>
            <a:r>
              <a:rPr lang="es-MX" sz="800">
                <a:solidFill>
                  <a:srgbClr val="FEFFFF"/>
                </a:solidFill>
              </a:rPr>
              <a:t>Es aquel riesgo que subsiste, después de haber implementado controles. </a:t>
            </a:r>
          </a:p>
          <a:p>
            <a:pPr marL="0" indent="0">
              <a:lnSpc>
                <a:spcPct val="90000"/>
              </a:lnSpc>
              <a:buNone/>
            </a:pPr>
            <a:endParaRPr lang="es-MX" sz="800">
              <a:solidFill>
                <a:srgbClr val="FEFFFF"/>
              </a:solidFill>
            </a:endParaRPr>
          </a:p>
          <a:p>
            <a:pPr marL="0" indent="0">
              <a:lnSpc>
                <a:spcPct val="90000"/>
              </a:lnSpc>
              <a:buNone/>
            </a:pPr>
            <a:r>
              <a:rPr lang="es-MX" sz="800">
                <a:solidFill>
                  <a:srgbClr val="FEFFFF"/>
                </a:solidFill>
              </a:rPr>
              <a:t>Es importante advertir que el nivel de riesgo al que está sometido una compañía nunca puede erradicarse totalmente. </a:t>
            </a:r>
          </a:p>
          <a:p>
            <a:pPr marL="0" indent="0">
              <a:lnSpc>
                <a:spcPct val="90000"/>
              </a:lnSpc>
              <a:buNone/>
            </a:pPr>
            <a:r>
              <a:rPr lang="es-MX" sz="800">
                <a:solidFill>
                  <a:srgbClr val="FEFFFF"/>
                </a:solidFill>
              </a:rPr>
              <a:t>Por ello, se debe buscar un equilibrio entre el nivel de recursos y mecanismos que es preciso dedicar para minimizar o mitigar estos riesgos y un cierto nivel de confianza que se puede considerar suficiente (nivel de riesgo aceptable). </a:t>
            </a:r>
          </a:p>
          <a:p>
            <a:pPr marL="0" indent="0">
              <a:lnSpc>
                <a:spcPct val="90000"/>
              </a:lnSpc>
              <a:buNone/>
            </a:pPr>
            <a:r>
              <a:rPr lang="es-MX" sz="800">
                <a:solidFill>
                  <a:srgbClr val="FEFFFF"/>
                </a:solidFill>
              </a:rPr>
              <a:t>El riesgo residual puede verse como aquello que separa a la compañía de la seguridad absoluta.</a:t>
            </a:r>
          </a:p>
          <a:p>
            <a:pPr marL="0" indent="0">
              <a:lnSpc>
                <a:spcPct val="90000"/>
              </a:lnSpc>
              <a:buNone/>
            </a:pPr>
            <a:endParaRPr lang="es-MX" sz="800">
              <a:solidFill>
                <a:srgbClr val="FEFFFF"/>
              </a:solidFill>
            </a:endParaRPr>
          </a:p>
          <a:p>
            <a:pPr marL="0" indent="0">
              <a:lnSpc>
                <a:spcPct val="90000"/>
              </a:lnSpc>
              <a:buNone/>
            </a:pPr>
            <a:r>
              <a:rPr lang="es-MX" sz="800">
                <a:solidFill>
                  <a:srgbClr val="FEFFFF"/>
                </a:solidFill>
              </a:rPr>
              <a:t>El riesgo residual es aquél que permanece después de que la dirección desarrolle sus respuestas a los riesgos. </a:t>
            </a:r>
          </a:p>
          <a:p>
            <a:pPr marL="0" indent="0">
              <a:lnSpc>
                <a:spcPct val="90000"/>
              </a:lnSpc>
              <a:buNone/>
            </a:pPr>
            <a:endParaRPr lang="es-MX" sz="800">
              <a:solidFill>
                <a:srgbClr val="FEFFFF"/>
              </a:solidFill>
            </a:endParaRPr>
          </a:p>
          <a:p>
            <a:pPr marL="0" indent="0">
              <a:lnSpc>
                <a:spcPct val="90000"/>
              </a:lnSpc>
              <a:buNone/>
            </a:pPr>
            <a:r>
              <a:rPr lang="es-MX" sz="800">
                <a:solidFill>
                  <a:srgbClr val="FEFFFF"/>
                </a:solidFill>
              </a:rPr>
              <a:t>El riesgo residual refleja el riesgo remanente una vez se han implantado de manera eficaz las acciones planificadas por la dirección para mitigar el riesgo inherente.</a:t>
            </a:r>
          </a:p>
          <a:p>
            <a:pPr marL="0" indent="0">
              <a:lnSpc>
                <a:spcPct val="90000"/>
              </a:lnSpc>
              <a:buNone/>
            </a:pPr>
            <a:endParaRPr lang="es-MX" sz="800">
              <a:solidFill>
                <a:srgbClr val="FEFFFF"/>
              </a:solidFill>
            </a:endParaRPr>
          </a:p>
        </p:txBody>
      </p:sp>
    </p:spTree>
    <p:extLst>
      <p:ext uri="{BB962C8B-B14F-4D97-AF65-F5344CB8AC3E}">
        <p14:creationId xmlns:p14="http://schemas.microsoft.com/office/powerpoint/2010/main" val="408486292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2153</TotalTime>
  <Words>1155</Words>
  <Application>Microsoft Office PowerPoint</Application>
  <PresentationFormat>Presentación en pantalla (16:9)</PresentationFormat>
  <Paragraphs>86</Paragraphs>
  <Slides>18</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Wingdings 3</vt:lpstr>
      <vt:lpstr>Trebuchet MS</vt:lpstr>
      <vt:lpstr>Arial</vt:lpstr>
      <vt:lpstr>Faceta</vt:lpstr>
      <vt:lpstr>EL MANEJO DE RIESGOS EN LA ORGANIZACION</vt:lpstr>
      <vt:lpstr>Presentación de PowerPoint</vt:lpstr>
      <vt:lpstr>Presentación de PowerPoint</vt:lpstr>
      <vt:lpstr>Presentación de PowerPoint</vt:lpstr>
      <vt:lpstr>Presentación de PowerPoint</vt:lpstr>
      <vt:lpstr>Presentación de PowerPoint</vt:lpstr>
      <vt:lpstr>Los riesgos de cumplimiento son todos aquellos eventos que pueden afectar nuestra reputación en especial los relacionados con el fraude, la corrupción, el Lavado de Activos y la Financiación del Terrorismo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Tratamiento del Riesgo  Una vez valorados los riesgos, se pasa a establecer que se va a hacer con el riesgo:  • Eludir: No realizar aquellas actividades que generan el riesgo, lo cual tiene un alto impacto en las decisiones organizacionales.  Ejemplo: No innovar en nuevos productos.  • Evitar: Establecer medidas que permitan controlar su ocurrencia y/o su impacto.   Ejemplo: Lanzar nuevos productos al mercado solo si estos van acompañados de un plan de marketing con ciertas características.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LUPITA PATIÑO</dc:creator>
  <cp:lastModifiedBy>Ma. Guadalupe Patiño Ramos</cp:lastModifiedBy>
  <cp:revision>81</cp:revision>
  <dcterms:modified xsi:type="dcterms:W3CDTF">2024-11-05T23:54:48Z</dcterms:modified>
</cp:coreProperties>
</file>