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139C6-403F-4722-AACA-3EE013AE99AC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7C9386-F4DC-4227-A9C3-D8DACA0B3A43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0625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7C9386-F4DC-4227-A9C3-D8DACA0B3A43}" type="slidenum">
              <a:rPr lang="es-MX" smtClean="0"/>
              <a:t>6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7538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B7C9386-F4DC-4227-A9C3-D8DACA0B3A43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64719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292A6C-956D-4C2A-5752-99FFA8DD71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8E8A2DE-F23A-C80D-62A5-BBBDA71509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5CE04B-F848-7C5E-F008-F90AD6D64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3B24FD5-7658-3A96-CB70-EFB95FEF65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4D65EF2-EF65-1244-42A4-E8BEE330F1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5056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46C865-7A85-09C1-8D28-BBD057A9F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102C45D-CBAC-913A-A9EC-E60F6CEE6B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09D1C9-E8FA-4661-61B4-3FCD7097A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EA87F7A-DA58-C2AE-F8BE-B652E7A35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197A1E6-5F81-1120-85B0-4A0D3BBA3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56586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1DA8E3B-F2F6-2BC5-A16E-762A6664D3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1A461B-E9E3-314D-9449-E28E52407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C1996E-49E9-5D18-DC1F-1E4458A73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E1C7803-BC99-B5A8-91CA-45F7FCF435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016C96-B6B0-0237-6CCC-089C25153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97152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440E2E-977B-F880-F9E8-928A15443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41E4CF1-8DBA-1634-1275-46F74CCA6E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FD7B61-BAAF-82A2-BBC0-AD76110C8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41D9703-9044-F449-6C26-D1D368539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3870FF-D434-DEB3-8AC5-6501C9C56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32918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12FB65-E329-74B2-F255-6478F7C677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29FC22-8701-3AAB-70C8-4413A15956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3BB68A9-6B2E-16EA-D40E-A77FDB5DA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E9DD3B1-8D11-56C5-5EFA-B9ED685F3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96AB2C-A9B2-FD46-1AD7-E8C1C5999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86865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BF0759-C1B0-A560-94AE-0530F41F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0D7D56C-9D80-FB67-5CB6-9BC15F3F86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8E2662-D0BB-F548-E1AB-21CEE7D606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2E980CA-15FB-1DB1-7007-EBCF0A9CB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40979D-C253-159D-883B-865E1AC1D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58C35D-A2BE-887D-D329-1300643E8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77198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E58FCB-5BA6-4D0C-01CB-59BE278F67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30EECB7-F3C8-13EE-42A9-A86793C8C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3E63BAA-E7C2-D57C-FFD3-C20AF8368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3A48E11-59D2-AAA9-D748-2765EC02C8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BEEB0EB-E3F9-5AFC-42E6-E9A604F50E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E9984FA-10CB-9A92-1F36-204E4FEBF3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02E9B71C-760C-0678-A736-B90AA8445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4D3A5AD7-8A4E-445F-A814-3DB349105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947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48B87B-C3DA-01EA-73E5-ED87BABD5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FE985F5-7F19-6CD7-24D4-0E7F055F9E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A1BF40C-86CE-52F7-908B-EFCCCA92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F7578B2-628D-3068-E8B3-5232D050E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2629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9026AD4-B6F6-9954-66CD-465C08466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03BA298-BE79-D7EC-4272-B7BBD6295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CE95C11E-D984-20EA-EC8B-6AEB23E8F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129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A8C128-E234-1F98-F492-BD7953E13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14DA77C-2011-579C-509C-6D70076AB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23C2801-C791-A3C4-CC01-E3E06655F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393316D-1D86-0D45-8DAF-50560853E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EC5D5A1-633E-76F1-AC0E-E7C164FD31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B85AA83-57C5-03E6-C2E6-63BBCC585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7541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596081-A5DB-5B1C-61B5-EE24F48CE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F4381DDE-9C0C-B401-274C-3ADA8B9FD1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EBD831A-C8ED-68EB-8A2F-186D6766B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C59C300-4065-885C-0B69-0681C8C9E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10E419-3642-0EB2-7010-12303E47D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5A99412-E766-FE7D-C358-51484254A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12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AD4A95D-CF7F-D8C2-CEAA-923281851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FE059A-F46B-4DFE-BA9C-777E879A4D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D821522-A6AB-DCA6-2662-85F29E7970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33FD4CA-E58A-4057-A8B8-952867EE4592}" type="datetimeFigureOut">
              <a:rPr lang="es-MX" smtClean="0"/>
              <a:t>10/04/2026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5C398E-36E5-FB79-17F6-F941B854A5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B8E7B27-E07A-26BA-9CF5-CE45AEE997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B7519B-C235-4D27-A94E-0F359A83084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46012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>
            <a:extLst>
              <a:ext uri="{FF2B5EF4-FFF2-40B4-BE49-F238E27FC236}">
                <a16:creationId xmlns:a16="http://schemas.microsoft.com/office/drawing/2014/main" id="{69D184B2-2226-4E31-BCCB-4443307674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8533" y="918266"/>
            <a:ext cx="706127" cy="5863534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1AC4D4E3-486A-464A-8EC8-D44881097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11117879" y="643467"/>
            <a:ext cx="420307" cy="5668919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64DE13E-58EB-4475-B79C-0D4FC651239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638387" y="643467"/>
            <a:ext cx="10933503" cy="5391944"/>
          </a:xfrm>
          <a:prstGeom prst="rect">
            <a:avLst/>
          </a:prstGeom>
          <a:solidFill>
            <a:srgbClr val="FFFFFF"/>
          </a:solidFill>
          <a:ln w="12700">
            <a:solidFill>
              <a:schemeClr val="accent1"/>
            </a:solidFill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F08EE0BD-B9CE-B769-FD61-12679CF37D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578" y="2107640"/>
            <a:ext cx="9664846" cy="246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2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14F5A41-445B-824F-983B-5B1B13173697}"/>
              </a:ext>
            </a:extLst>
          </p:cNvPr>
          <p:cNvSpPr txBox="1"/>
          <p:nvPr/>
        </p:nvSpPr>
        <p:spPr>
          <a:xfrm>
            <a:off x="134224" y="134224"/>
            <a:ext cx="11836865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¿Cómo usa Netflix la media, mediana y moda?</a:t>
            </a:r>
          </a:p>
          <a:p>
            <a:pPr algn="ctr"/>
            <a:endParaRPr lang="es-MX" b="1" dirty="0"/>
          </a:p>
          <a:p>
            <a:r>
              <a:rPr lang="es-MX" b="1" dirty="0"/>
              <a:t> 1. Media (promedio): l</a:t>
            </a:r>
            <a:r>
              <a:rPr lang="es-MX" dirty="0"/>
              <a:t>a usan para ver comportamientos generales</a:t>
            </a:r>
          </a:p>
          <a:p>
            <a:endParaRPr lang="es-MX" b="1" dirty="0"/>
          </a:p>
          <a:p>
            <a:r>
              <a:rPr lang="es-MX" b="1" dirty="0"/>
              <a:t>Ejemplos: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Tiempo promedio que un usuario ve contenido al día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Calificación promedio de una serie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Promedio de episodios vistos por sesión </a:t>
            </a:r>
          </a:p>
          <a:p>
            <a:endParaRPr lang="es-MX" b="1" dirty="0"/>
          </a:p>
          <a:p>
            <a:r>
              <a:rPr lang="es-MX" b="1" dirty="0"/>
              <a:t>Interpretación:" </a:t>
            </a:r>
            <a:r>
              <a:rPr lang="es-MX" dirty="0"/>
              <a:t>En general, así consumen contenido nuestros usuarios.”</a:t>
            </a:r>
          </a:p>
          <a:p>
            <a:endParaRPr lang="es-MX" dirty="0"/>
          </a:p>
          <a:p>
            <a:r>
              <a:rPr lang="es-MX" dirty="0"/>
              <a:t>Problema:</a:t>
            </a:r>
            <a:br>
              <a:rPr lang="es-MX" dirty="0"/>
            </a:br>
            <a:r>
              <a:rPr lang="es-MX" dirty="0"/>
              <a:t>Si algunos usuarios ven MUCHÍSIMO contenido, la media puede engañar.</a:t>
            </a:r>
          </a:p>
          <a:p>
            <a:br>
              <a:rPr lang="es-MX" dirty="0"/>
            </a:br>
            <a:r>
              <a:rPr lang="es-MX" b="1" dirty="0"/>
              <a:t> 2. Mediana: e</a:t>
            </a:r>
            <a:r>
              <a:rPr lang="es-MX" dirty="0"/>
              <a:t>s más importante en plataformas como Netflix</a:t>
            </a:r>
          </a:p>
          <a:p>
            <a:endParaRPr lang="es-MX" b="1" dirty="0"/>
          </a:p>
          <a:p>
            <a:r>
              <a:rPr lang="es-MX" b="1" dirty="0"/>
              <a:t>Ejemplos: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Tiempo típico de visualización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Duración real que la mayoría permanece viendo </a:t>
            </a:r>
          </a:p>
          <a:p>
            <a:endParaRPr lang="es-MX" b="1" dirty="0"/>
          </a:p>
          <a:p>
            <a:br>
              <a:rPr lang="es-MX" dirty="0"/>
            </a:br>
            <a:endParaRPr lang="es-MX" dirty="0"/>
          </a:p>
          <a:p>
            <a:endParaRPr lang="es-MX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9148E83-1D96-2161-9B44-6652E04D4741}"/>
              </a:ext>
            </a:extLst>
          </p:cNvPr>
          <p:cNvSpPr txBox="1"/>
          <p:nvPr/>
        </p:nvSpPr>
        <p:spPr>
          <a:xfrm>
            <a:off x="7852095" y="1979802"/>
            <a:ext cx="398477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Interpretación:</a:t>
            </a:r>
          </a:p>
          <a:p>
            <a:endParaRPr lang="es-MX" dirty="0"/>
          </a:p>
          <a:p>
            <a:r>
              <a:rPr lang="es-MX" dirty="0"/>
              <a:t>Esto les ayuda a: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Diseñar duración de episodios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Ajustar recomendaciones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Entender abandono de contenido </a:t>
            </a:r>
          </a:p>
        </p:txBody>
      </p:sp>
    </p:spTree>
    <p:extLst>
      <p:ext uri="{BB962C8B-B14F-4D97-AF65-F5344CB8AC3E}">
        <p14:creationId xmlns:p14="http://schemas.microsoft.com/office/powerpoint/2010/main" val="39816806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B556707-6CAE-FD0E-7A48-5E3B1C42682C}"/>
              </a:ext>
            </a:extLst>
          </p:cNvPr>
          <p:cNvSpPr txBox="1"/>
          <p:nvPr/>
        </p:nvSpPr>
        <p:spPr>
          <a:xfrm>
            <a:off x="209725" y="318782"/>
            <a:ext cx="1153486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3. Moda: </a:t>
            </a:r>
            <a:r>
              <a:rPr lang="es-MX" dirty="0"/>
              <a:t> Identifica lo más frecuente</a:t>
            </a:r>
          </a:p>
          <a:p>
            <a:endParaRPr lang="es-MX" b="1" dirty="0"/>
          </a:p>
          <a:p>
            <a:r>
              <a:rPr lang="es-MX" b="1" dirty="0"/>
              <a:t>Ejemplos: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Género más visto (acción, drama, comedia)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Tipo de contenido más reproducido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/>
              <a:t>Horario más común de uso </a:t>
            </a:r>
          </a:p>
          <a:p>
            <a:endParaRPr lang="es-MX" b="1" dirty="0"/>
          </a:p>
          <a:p>
            <a:r>
              <a:rPr lang="es-MX" b="1" dirty="0"/>
              <a:t>Interpretación:</a:t>
            </a:r>
            <a:endParaRPr lang="es-MX" dirty="0"/>
          </a:p>
          <a:p>
            <a:endParaRPr lang="es-MX" dirty="0"/>
          </a:p>
          <a:p>
            <a:r>
              <a:rPr lang="es-MX" dirty="0"/>
              <a:t>“Esto es lo más popular entre los usuarios.”</a:t>
            </a:r>
          </a:p>
        </p:txBody>
      </p:sp>
    </p:spTree>
    <p:extLst>
      <p:ext uri="{BB962C8B-B14F-4D97-AF65-F5344CB8AC3E}">
        <p14:creationId xmlns:p14="http://schemas.microsoft.com/office/powerpoint/2010/main" val="3959900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2B266D-3625-4584-A5C3-7D3F672C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463B99A-73EE-4FBB-B7C4-F9F9BCC25C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A5D2A5D1-BA0D-47D3-B051-DA7743C46E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219825"/>
          </a:xfrm>
          <a:custGeom>
            <a:avLst/>
            <a:gdLst>
              <a:gd name="connsiteX0" fmla="*/ 6789701 w 12192000"/>
              <a:gd name="connsiteY0" fmla="*/ 6151588 h 6219825"/>
              <a:gd name="connsiteX1" fmla="*/ 6788702 w 12192000"/>
              <a:gd name="connsiteY1" fmla="*/ 6151666 h 6219825"/>
              <a:gd name="connsiteX2" fmla="*/ 6788476 w 12192000"/>
              <a:gd name="connsiteY2" fmla="*/ 6152200 h 6219825"/>
              <a:gd name="connsiteX3" fmla="*/ 9834 w 12192000"/>
              <a:gd name="connsiteY3" fmla="*/ 0 h 6219825"/>
              <a:gd name="connsiteX4" fmla="*/ 12357 w 12192000"/>
              <a:gd name="connsiteY4" fmla="*/ 1 h 6219825"/>
              <a:gd name="connsiteX5" fmla="*/ 12192000 w 12192000"/>
              <a:gd name="connsiteY5" fmla="*/ 1 h 6219825"/>
              <a:gd name="connsiteX6" fmla="*/ 12192000 w 12192000"/>
              <a:gd name="connsiteY6" fmla="*/ 5105401 h 6219825"/>
              <a:gd name="connsiteX7" fmla="*/ 12191716 w 12192000"/>
              <a:gd name="connsiteY7" fmla="*/ 5105401 h 6219825"/>
              <a:gd name="connsiteX8" fmla="*/ 12192000 w 12192000"/>
              <a:gd name="connsiteY8" fmla="*/ 5256977 h 6219825"/>
              <a:gd name="connsiteX9" fmla="*/ 12061096 w 12192000"/>
              <a:gd name="connsiteY9" fmla="*/ 5296034 h 6219825"/>
              <a:gd name="connsiteX10" fmla="*/ 11676800 w 12192000"/>
              <a:gd name="connsiteY10" fmla="*/ 5399652 h 6219825"/>
              <a:gd name="connsiteX11" fmla="*/ 10425355 w 12192000"/>
              <a:gd name="connsiteY11" fmla="*/ 5683310 h 6219825"/>
              <a:gd name="connsiteX12" fmla="*/ 9424022 w 12192000"/>
              <a:gd name="connsiteY12" fmla="*/ 5858546 h 6219825"/>
              <a:gd name="connsiteX13" fmla="*/ 8458419 w 12192000"/>
              <a:gd name="connsiteY13" fmla="*/ 5992303 h 6219825"/>
              <a:gd name="connsiteX14" fmla="*/ 7715970 w 12192000"/>
              <a:gd name="connsiteY14" fmla="*/ 6072283 h 6219825"/>
              <a:gd name="connsiteX15" fmla="*/ 6951716 w 12192000"/>
              <a:gd name="connsiteY15" fmla="*/ 6138091 h 6219825"/>
              <a:gd name="connsiteX16" fmla="*/ 6936303 w 12192000"/>
              <a:gd name="connsiteY16" fmla="*/ 6140163 h 6219825"/>
              <a:gd name="connsiteX17" fmla="*/ 6790448 w 12192000"/>
              <a:gd name="connsiteY17" fmla="*/ 6151529 h 6219825"/>
              <a:gd name="connsiteX18" fmla="*/ 6799941 w 12192000"/>
              <a:gd name="connsiteY18" fmla="*/ 6153349 h 6219825"/>
              <a:gd name="connsiteX19" fmla="*/ 6835432 w 12192000"/>
              <a:gd name="connsiteY19" fmla="*/ 6151642 h 6219825"/>
              <a:gd name="connsiteX20" fmla="*/ 6884003 w 12192000"/>
              <a:gd name="connsiteY20" fmla="*/ 6148662 h 6219825"/>
              <a:gd name="connsiteX21" fmla="*/ 7578771 w 12192000"/>
              <a:gd name="connsiteY21" fmla="*/ 6116122 h 6219825"/>
              <a:gd name="connsiteX22" fmla="*/ 8623845 w 12192000"/>
              <a:gd name="connsiteY22" fmla="*/ 6029188 h 6219825"/>
              <a:gd name="connsiteX23" fmla="*/ 9479970 w 12192000"/>
              <a:gd name="connsiteY23" fmla="*/ 5925239 h 6219825"/>
              <a:gd name="connsiteX24" fmla="*/ 10629308 w 12192000"/>
              <a:gd name="connsiteY24" fmla="*/ 5731000 h 6219825"/>
              <a:gd name="connsiteX25" fmla="*/ 11998498 w 12192000"/>
              <a:gd name="connsiteY25" fmla="*/ 5404869 h 6219825"/>
              <a:gd name="connsiteX26" fmla="*/ 12192000 w 12192000"/>
              <a:gd name="connsiteY26" fmla="*/ 5347846 h 6219825"/>
              <a:gd name="connsiteX27" fmla="*/ 12192000 w 12192000"/>
              <a:gd name="connsiteY27" fmla="*/ 5402606 h 6219825"/>
              <a:gd name="connsiteX28" fmla="*/ 11829257 w 12192000"/>
              <a:gd name="connsiteY28" fmla="*/ 5507950 h 6219825"/>
              <a:gd name="connsiteX29" fmla="*/ 10939183 w 12192000"/>
              <a:gd name="connsiteY29" fmla="*/ 5722555 h 6219825"/>
              <a:gd name="connsiteX30" fmla="*/ 9985530 w 12192000"/>
              <a:gd name="connsiteY30" fmla="*/ 5902635 h 6219825"/>
              <a:gd name="connsiteX31" fmla="*/ 9186882 w 12192000"/>
              <a:gd name="connsiteY31" fmla="*/ 6018631 h 6219825"/>
              <a:gd name="connsiteX32" fmla="*/ 8578198 w 12192000"/>
              <a:gd name="connsiteY32" fmla="*/ 6088179 h 6219825"/>
              <a:gd name="connsiteX33" fmla="*/ 7864358 w 12192000"/>
              <a:gd name="connsiteY33" fmla="*/ 6149656 h 6219825"/>
              <a:gd name="connsiteX34" fmla="*/ 6935502 w 12192000"/>
              <a:gd name="connsiteY34" fmla="*/ 6201071 h 6219825"/>
              <a:gd name="connsiteX35" fmla="*/ 6477750 w 12192000"/>
              <a:gd name="connsiteY35" fmla="*/ 6214980 h 6219825"/>
              <a:gd name="connsiteX36" fmla="*/ 6362294 w 12192000"/>
              <a:gd name="connsiteY36" fmla="*/ 6219825 h 6219825"/>
              <a:gd name="connsiteX37" fmla="*/ 6057129 w 12192000"/>
              <a:gd name="connsiteY37" fmla="*/ 6219825 h 6219825"/>
              <a:gd name="connsiteX38" fmla="*/ 5977784 w 12192000"/>
              <a:gd name="connsiteY38" fmla="*/ 6215229 h 6219825"/>
              <a:gd name="connsiteX39" fmla="*/ 5265087 w 12192000"/>
              <a:gd name="connsiteY39" fmla="*/ 6178965 h 6219825"/>
              <a:gd name="connsiteX40" fmla="*/ 4346277 w 12192000"/>
              <a:gd name="connsiteY40" fmla="*/ 6116869 h 6219825"/>
              <a:gd name="connsiteX41" fmla="*/ 3373045 w 12192000"/>
              <a:gd name="connsiteY41" fmla="*/ 6018259 h 6219825"/>
              <a:gd name="connsiteX42" fmla="*/ 2362173 w 12192000"/>
              <a:gd name="connsiteY42" fmla="*/ 5899282 h 6219825"/>
              <a:gd name="connsiteX43" fmla="*/ 1233178 w 12192000"/>
              <a:gd name="connsiteY43" fmla="*/ 5726033 h 6219825"/>
              <a:gd name="connsiteX44" fmla="*/ 68500 w 12192000"/>
              <a:gd name="connsiteY44" fmla="*/ 5486226 h 6219825"/>
              <a:gd name="connsiteX45" fmla="*/ 0 w 12192000"/>
              <a:gd name="connsiteY45" fmla="*/ 5468863 h 6219825"/>
              <a:gd name="connsiteX46" fmla="*/ 0 w 12192000"/>
              <a:gd name="connsiteY46" fmla="*/ 5412351 h 6219825"/>
              <a:gd name="connsiteX47" fmla="*/ 72441 w 12192000"/>
              <a:gd name="connsiteY47" fmla="*/ 5431135 h 6219825"/>
              <a:gd name="connsiteX48" fmla="*/ 600716 w 12192000"/>
              <a:gd name="connsiteY48" fmla="*/ 5549555 h 6219825"/>
              <a:gd name="connsiteX49" fmla="*/ 1769512 w 12192000"/>
              <a:gd name="connsiteY49" fmla="*/ 5759811 h 6219825"/>
              <a:gd name="connsiteX50" fmla="*/ 2613554 w 12192000"/>
              <a:gd name="connsiteY50" fmla="*/ 5876802 h 6219825"/>
              <a:gd name="connsiteX51" fmla="*/ 2581134 w 12192000"/>
              <a:gd name="connsiteY51" fmla="*/ 5866867 h 6219825"/>
              <a:gd name="connsiteX52" fmla="*/ 1112635 w 12192000"/>
              <a:gd name="connsiteY52" fmla="*/ 5534031 h 6219825"/>
              <a:gd name="connsiteX53" fmla="*/ 420412 w 12192000"/>
              <a:gd name="connsiteY53" fmla="*/ 5334514 h 6219825"/>
              <a:gd name="connsiteX54" fmla="*/ 0 w 12192000"/>
              <a:gd name="connsiteY54" fmla="*/ 5195539 h 6219825"/>
              <a:gd name="connsiteX55" fmla="*/ 60 w 12192000"/>
              <a:gd name="connsiteY55" fmla="*/ 5105401 h 6219825"/>
              <a:gd name="connsiteX56" fmla="*/ 0 w 12192000"/>
              <a:gd name="connsiteY56" fmla="*/ 5105401 h 6219825"/>
              <a:gd name="connsiteX57" fmla="*/ 0 w 12192000"/>
              <a:gd name="connsiteY57" fmla="*/ 1 h 6219825"/>
              <a:gd name="connsiteX58" fmla="*/ 9834 w 12192000"/>
              <a:gd name="connsiteY58" fmla="*/ 1 h 62198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2192000" h="6219825">
                <a:moveTo>
                  <a:pt x="6789701" y="6151588"/>
                </a:moveTo>
                <a:lnTo>
                  <a:pt x="6788702" y="6151666"/>
                </a:lnTo>
                <a:cubicBezTo>
                  <a:pt x="6788627" y="6151844"/>
                  <a:pt x="6788551" y="6152022"/>
                  <a:pt x="6788476" y="6152200"/>
                </a:cubicBezTo>
                <a:close/>
                <a:moveTo>
                  <a:pt x="9834" y="0"/>
                </a:moveTo>
                <a:lnTo>
                  <a:pt x="12357" y="1"/>
                </a:lnTo>
                <a:lnTo>
                  <a:pt x="12192000" y="1"/>
                </a:lnTo>
                <a:lnTo>
                  <a:pt x="12192000" y="5105401"/>
                </a:lnTo>
                <a:lnTo>
                  <a:pt x="12191716" y="5105401"/>
                </a:lnTo>
                <a:lnTo>
                  <a:pt x="12192000" y="5256977"/>
                </a:lnTo>
                <a:lnTo>
                  <a:pt x="12061096" y="5296034"/>
                </a:lnTo>
                <a:cubicBezTo>
                  <a:pt x="11933500" y="5332263"/>
                  <a:pt x="11805390" y="5366806"/>
                  <a:pt x="11676800" y="5399652"/>
                </a:cubicBezTo>
                <a:cubicBezTo>
                  <a:pt x="11262789" y="5507204"/>
                  <a:pt x="10845343" y="5600846"/>
                  <a:pt x="10425355" y="5683310"/>
                </a:cubicBezTo>
                <a:cubicBezTo>
                  <a:pt x="10092810" y="5748549"/>
                  <a:pt x="9759033" y="5806970"/>
                  <a:pt x="9424022" y="5858546"/>
                </a:cubicBezTo>
                <a:cubicBezTo>
                  <a:pt x="9102997" y="5908224"/>
                  <a:pt x="8781133" y="5952809"/>
                  <a:pt x="8458419" y="5992303"/>
                </a:cubicBezTo>
                <a:cubicBezTo>
                  <a:pt x="8211360" y="6022481"/>
                  <a:pt x="7963792" y="6048065"/>
                  <a:pt x="7715970" y="6072283"/>
                </a:cubicBezTo>
                <a:lnTo>
                  <a:pt x="6951716" y="6138091"/>
                </a:lnTo>
                <a:lnTo>
                  <a:pt x="6936303" y="6140163"/>
                </a:lnTo>
                <a:lnTo>
                  <a:pt x="6790448" y="6151529"/>
                </a:lnTo>
                <a:lnTo>
                  <a:pt x="6799941" y="6153349"/>
                </a:lnTo>
                <a:cubicBezTo>
                  <a:pt x="6811623" y="6153816"/>
                  <a:pt x="6823734" y="6151642"/>
                  <a:pt x="6835432" y="6151642"/>
                </a:cubicBezTo>
                <a:cubicBezTo>
                  <a:pt x="6851580" y="6151642"/>
                  <a:pt x="6867729" y="6149034"/>
                  <a:pt x="6884003" y="6148662"/>
                </a:cubicBezTo>
                <a:cubicBezTo>
                  <a:pt x="7115805" y="6143198"/>
                  <a:pt x="7347351" y="6131026"/>
                  <a:pt x="7578771" y="6116122"/>
                </a:cubicBezTo>
                <a:cubicBezTo>
                  <a:pt x="7927552" y="6093644"/>
                  <a:pt x="8276080" y="6065453"/>
                  <a:pt x="8623845" y="6029188"/>
                </a:cubicBezTo>
                <a:cubicBezTo>
                  <a:pt x="8909939" y="5999878"/>
                  <a:pt x="9195310" y="5965228"/>
                  <a:pt x="9479970" y="5925239"/>
                </a:cubicBezTo>
                <a:cubicBezTo>
                  <a:pt x="9864901" y="5870842"/>
                  <a:pt x="10248014" y="5806101"/>
                  <a:pt x="10629308" y="5731000"/>
                </a:cubicBezTo>
                <a:cubicBezTo>
                  <a:pt x="11090114" y="5639842"/>
                  <a:pt x="11546975" y="5532291"/>
                  <a:pt x="11998498" y="5404869"/>
                </a:cubicBezTo>
                <a:lnTo>
                  <a:pt x="12192000" y="5347846"/>
                </a:lnTo>
                <a:lnTo>
                  <a:pt x="12192000" y="5402606"/>
                </a:lnTo>
                <a:lnTo>
                  <a:pt x="11829257" y="5507950"/>
                </a:lnTo>
                <a:cubicBezTo>
                  <a:pt x="11534769" y="5587680"/>
                  <a:pt x="11238120" y="5658596"/>
                  <a:pt x="10939183" y="5722555"/>
                </a:cubicBezTo>
                <a:cubicBezTo>
                  <a:pt x="10622824" y="5790365"/>
                  <a:pt x="10304941" y="5850387"/>
                  <a:pt x="9985530" y="5902635"/>
                </a:cubicBezTo>
                <a:cubicBezTo>
                  <a:pt x="9720036" y="5946102"/>
                  <a:pt x="9453814" y="5984764"/>
                  <a:pt x="9186882" y="6018631"/>
                </a:cubicBezTo>
                <a:cubicBezTo>
                  <a:pt x="8984197" y="6044216"/>
                  <a:pt x="8781514" y="6068309"/>
                  <a:pt x="8578198" y="6088179"/>
                </a:cubicBezTo>
                <a:lnTo>
                  <a:pt x="7864358" y="6149656"/>
                </a:lnTo>
                <a:cubicBezTo>
                  <a:pt x="7554994" y="6172009"/>
                  <a:pt x="7245502" y="6189895"/>
                  <a:pt x="6935502" y="6201071"/>
                </a:cubicBezTo>
                <a:lnTo>
                  <a:pt x="6477750" y="6214980"/>
                </a:lnTo>
                <a:cubicBezTo>
                  <a:pt x="6439195" y="6212895"/>
                  <a:pt x="6400529" y="6214521"/>
                  <a:pt x="6362294" y="6219825"/>
                </a:cubicBezTo>
                <a:lnTo>
                  <a:pt x="6057129" y="6219825"/>
                </a:lnTo>
                <a:lnTo>
                  <a:pt x="5977784" y="6215229"/>
                </a:lnTo>
                <a:lnTo>
                  <a:pt x="5265087" y="6178965"/>
                </a:lnTo>
                <a:cubicBezTo>
                  <a:pt x="4958267" y="6166544"/>
                  <a:pt x="4651826" y="6146055"/>
                  <a:pt x="4346277" y="6116869"/>
                </a:cubicBezTo>
                <a:lnTo>
                  <a:pt x="3373045" y="6018259"/>
                </a:lnTo>
                <a:cubicBezTo>
                  <a:pt x="3035412" y="5983982"/>
                  <a:pt x="2698456" y="5944327"/>
                  <a:pt x="2362173" y="5899282"/>
                </a:cubicBezTo>
                <a:cubicBezTo>
                  <a:pt x="1984692" y="5849108"/>
                  <a:pt x="1608364" y="5791358"/>
                  <a:pt x="1233178" y="5726033"/>
                </a:cubicBezTo>
                <a:cubicBezTo>
                  <a:pt x="842181" y="5657291"/>
                  <a:pt x="453758" y="5578770"/>
                  <a:pt x="68500" y="5486226"/>
                </a:cubicBezTo>
                <a:lnTo>
                  <a:pt x="0" y="5468863"/>
                </a:lnTo>
                <a:lnTo>
                  <a:pt x="0" y="5412351"/>
                </a:lnTo>
                <a:lnTo>
                  <a:pt x="72441" y="5431135"/>
                </a:lnTo>
                <a:cubicBezTo>
                  <a:pt x="247961" y="5473331"/>
                  <a:pt x="424164" y="5512608"/>
                  <a:pt x="600716" y="5549555"/>
                </a:cubicBezTo>
                <a:cubicBezTo>
                  <a:pt x="988279" y="5630403"/>
                  <a:pt x="1378133" y="5699330"/>
                  <a:pt x="1769512" y="5759811"/>
                </a:cubicBezTo>
                <a:cubicBezTo>
                  <a:pt x="2052426" y="5803406"/>
                  <a:pt x="2335725" y="5843519"/>
                  <a:pt x="2613554" y="5876802"/>
                </a:cubicBezTo>
                <a:cubicBezTo>
                  <a:pt x="2605544" y="5879410"/>
                  <a:pt x="2594611" y="5869350"/>
                  <a:pt x="2581134" y="5866867"/>
                </a:cubicBezTo>
                <a:cubicBezTo>
                  <a:pt x="2087178" y="5774877"/>
                  <a:pt x="1597684" y="5663937"/>
                  <a:pt x="1112635" y="5534031"/>
                </a:cubicBezTo>
                <a:cubicBezTo>
                  <a:pt x="880453" y="5471934"/>
                  <a:pt x="649713" y="5405428"/>
                  <a:pt x="420412" y="5334514"/>
                </a:cubicBezTo>
                <a:lnTo>
                  <a:pt x="0" y="5195539"/>
                </a:lnTo>
                <a:lnTo>
                  <a:pt x="60" y="5105401"/>
                </a:lnTo>
                <a:lnTo>
                  <a:pt x="0" y="5105401"/>
                </a:lnTo>
                <a:lnTo>
                  <a:pt x="0" y="1"/>
                </a:lnTo>
                <a:lnTo>
                  <a:pt x="9834" y="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CE6D2F86-BBA6-9ADC-210D-0861904D97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56795"/>
            <a:ext cx="11658600" cy="489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913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A2597F9C-1820-2CCF-F280-A9D3F2CB8D2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315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0086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B141B578-CF8D-8C95-B500-E514544533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78747" y="188508"/>
            <a:ext cx="5096586" cy="123842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7DDB8F13-2927-40FD-57DA-20E1C9D83A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84449" y="1296642"/>
            <a:ext cx="8040222" cy="5372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74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BC79E38E-24AB-F71D-E8A9-8CF3D0635ECD}"/>
                  </a:ext>
                </a:extLst>
              </p:cNvPr>
              <p:cNvSpPr txBox="1"/>
              <p:nvPr/>
            </p:nvSpPr>
            <p:spPr>
              <a:xfrm>
                <a:off x="0" y="75501"/>
                <a:ext cx="11765280" cy="726634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s-MX" b="1" dirty="0"/>
                  <a:t>¿Qué significado tiene la media?</a:t>
                </a:r>
              </a:p>
              <a:p>
                <a:endParaRPr lang="es-MX" dirty="0"/>
              </a:p>
              <a:p>
                <a:r>
                  <a:rPr lang="es-MX" dirty="0"/>
                  <a:t>La </a:t>
                </a:r>
                <a:r>
                  <a:rPr lang="es-MX" b="1" dirty="0"/>
                  <a:t>media</a:t>
                </a:r>
                <a:r>
                  <a:rPr lang="es-MX" dirty="0"/>
                  <a:t> representa el </a:t>
                </a:r>
                <a:r>
                  <a:rPr lang="es-MX" b="1" dirty="0"/>
                  <a:t>valor promedio</a:t>
                </a:r>
                <a:r>
                  <a:rPr lang="es-MX" dirty="0"/>
                  <a:t> de un conjunto de datos, es decir, el punto donde “se equilibran” todos los valores.</a:t>
                </a:r>
              </a:p>
              <a:p>
                <a:endParaRPr lang="es-MX" dirty="0"/>
              </a:p>
              <a:p>
                <a:r>
                  <a:rPr lang="es-MX" dirty="0"/>
                  <a:t>La media te dice </a:t>
                </a:r>
                <a:r>
                  <a:rPr lang="es-MX" b="1" dirty="0"/>
                  <a:t>cómo se comporta el grupo en promedio</a:t>
                </a:r>
                <a:r>
                  <a:rPr lang="es-MX" dirty="0"/>
                  <a:t>.</a:t>
                </a:r>
              </a:p>
              <a:p>
                <a:r>
                  <a:rPr lang="es-MX" b="1" dirty="0"/>
                  <a:t> </a:t>
                </a:r>
              </a:p>
              <a:p>
                <a:r>
                  <a:rPr lang="es-MX" b="1" dirty="0"/>
                  <a:t>Ejemplo:</a:t>
                </a:r>
              </a:p>
              <a:p>
                <a:endParaRPr lang="es-MX" b="1" dirty="0"/>
              </a:p>
              <a:p>
                <a:r>
                  <a:rPr lang="es-MX" dirty="0"/>
                  <a:t>Costo por hora:</a:t>
                </a:r>
              </a:p>
              <a:p>
                <a:br>
                  <a:rPr lang="es-MX" dirty="0"/>
                </a:br>
                <a:r>
                  <a:rPr lang="es-MX" dirty="0"/>
                  <a:t>10, 15, 20, 25, 30</a:t>
                </a:r>
              </a:p>
              <a:p>
                <a:endParaRPr lang="es-MX" dirty="0"/>
              </a:p>
              <a:p>
                <a:r>
                  <a:rPr lang="es-MX" dirty="0"/>
                  <a:t>Media = 20</a:t>
                </a:r>
              </a:p>
              <a:p>
                <a:endParaRPr lang="es-MX" dirty="0"/>
              </a:p>
              <a:p>
                <a:r>
                  <a:rPr lang="es-MX" dirty="0"/>
                  <a:t> Interpretación:</a:t>
                </a:r>
              </a:p>
              <a:p>
                <a:endParaRPr lang="es-MX" dirty="0"/>
              </a:p>
              <a:p>
                <a:r>
                  <a:rPr lang="es-MX" dirty="0"/>
                  <a:t>En promedio, los empleados ganan $20 por hora</a:t>
                </a:r>
              </a:p>
              <a:p>
                <a:endParaRPr lang="es-MX" dirty="0"/>
              </a:p>
              <a:p>
                <a:r>
                  <a:rPr lang="es-MX" dirty="0"/>
                  <a:t>Datos: 10, 15, 20, 25, 30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MX" b="0"/>
                        <m:t>Media</m:t>
                      </m:r>
                      <m:r>
                        <a:rPr lang="es-MX"/>
                        <m:t>=</m:t>
                      </m:r>
                      <m:f>
                        <m:fPr>
                          <m:ctrlPr>
                            <a:rPr lang="ar-AE" i="1"/>
                          </m:ctrlPr>
                        </m:fPr>
                        <m:num>
                          <m:r>
                            <a:rPr lang="ar-AE"/>
                            <m:t>10</m:t>
                          </m:r>
                          <m:r>
                            <a:rPr lang="ar-AE"/>
                            <m:t>+</m:t>
                          </m:r>
                          <m:r>
                            <a:rPr lang="ar-AE"/>
                            <m:t>15</m:t>
                          </m:r>
                          <m:r>
                            <a:rPr lang="ar-AE"/>
                            <m:t>+</m:t>
                          </m:r>
                          <m:r>
                            <a:rPr lang="ar-AE"/>
                            <m:t>20</m:t>
                          </m:r>
                          <m:r>
                            <a:rPr lang="ar-AE"/>
                            <m:t>+</m:t>
                          </m:r>
                          <m:r>
                            <a:rPr lang="ar-AE"/>
                            <m:t>25</m:t>
                          </m:r>
                          <m:r>
                            <a:rPr lang="ar-AE"/>
                            <m:t>+</m:t>
                          </m:r>
                          <m:r>
                            <a:rPr lang="ar-AE"/>
                            <m:t>30</m:t>
                          </m:r>
                        </m:num>
                        <m:den>
                          <m:r>
                            <a:rPr lang="ar-AE"/>
                            <m:t>5</m:t>
                          </m:r>
                        </m:den>
                      </m:f>
                      <m:r>
                        <a:rPr lang="ar-AE"/>
                        <m:t>=</m:t>
                      </m:r>
                      <m:f>
                        <m:fPr>
                          <m:ctrlPr>
                            <a:rPr lang="ar-AE" i="1"/>
                          </m:ctrlPr>
                        </m:fPr>
                        <m:num>
                          <m:r>
                            <a:rPr lang="ar-AE"/>
                            <m:t>100</m:t>
                          </m:r>
                        </m:num>
                        <m:den>
                          <m:r>
                            <a:rPr lang="ar-AE"/>
                            <m:t>5</m:t>
                          </m:r>
                        </m:den>
                      </m:f>
                      <m:r>
                        <a:rPr lang="ar-AE"/>
                        <m:t>=</m:t>
                      </m:r>
                      <m:r>
                        <a:rPr lang="ar-AE"/>
                        <m:t>20</m:t>
                      </m:r>
                    </m:oMath>
                  </m:oMathPara>
                </a14:m>
                <a:endParaRPr lang="ar-AE" b="0" dirty="0"/>
              </a:p>
              <a:p>
                <a:endParaRPr lang="es-MX" dirty="0"/>
              </a:p>
              <a:p>
                <a:endParaRPr lang="es-MX" dirty="0"/>
              </a:p>
              <a:p>
                <a:endParaRPr lang="es-MX" dirty="0"/>
              </a:p>
              <a:p>
                <a:endParaRPr lang="es-MX" dirty="0"/>
              </a:p>
            </p:txBody>
          </p:sp>
        </mc:Choice>
        <mc:Fallback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BC79E38E-24AB-F71D-E8A9-8CF3D0635E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75501"/>
                <a:ext cx="11765280" cy="7266348"/>
              </a:xfrm>
              <a:prstGeom prst="rect">
                <a:avLst/>
              </a:prstGeom>
              <a:blipFill>
                <a:blip r:embed="rId2"/>
                <a:stretch>
                  <a:fillRect l="-415" t="-336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31027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BF1A7B23-7767-01E7-9D3D-DFCAF7321A28}"/>
                  </a:ext>
                </a:extLst>
              </p:cNvPr>
              <p:cNvSpPr txBox="1"/>
              <p:nvPr/>
            </p:nvSpPr>
            <p:spPr>
              <a:xfrm>
                <a:off x="75501" y="343949"/>
                <a:ext cx="11996257" cy="58794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b="1" dirty="0"/>
                  <a:t>Mediana (valor central)</a:t>
                </a:r>
              </a:p>
              <a:p>
                <a:endParaRPr lang="es-MX" b="1" dirty="0"/>
              </a:p>
              <a:p>
                <a:r>
                  <a:rPr lang="es-MX" b="1" dirty="0"/>
                  <a:t>Pasos:</a:t>
                </a:r>
              </a:p>
              <a:p>
                <a:endParaRPr lang="es-MX" dirty="0"/>
              </a:p>
              <a:p>
                <a:pPr marL="342900" indent="-342900">
                  <a:buAutoNum type="alphaLcParenR"/>
                </a:pPr>
                <a:r>
                  <a:rPr lang="es-MX" dirty="0"/>
                  <a:t>Ordena los datos de menor a mayor</a:t>
                </a:r>
              </a:p>
              <a:p>
                <a:pPr marL="342900" indent="-342900">
                  <a:buAutoNum type="alphaLcParenR"/>
                </a:pPr>
                <a:r>
                  <a:rPr lang="es-MX" dirty="0"/>
                  <a:t>Encuentra el valor del centro </a:t>
                </a:r>
              </a:p>
              <a:p>
                <a:br>
                  <a:rPr lang="es-MX" dirty="0"/>
                </a:br>
                <a:r>
                  <a:rPr lang="es-MX" b="1" dirty="0"/>
                  <a:t>Ejemplo 1 (número impar)</a:t>
                </a:r>
              </a:p>
              <a:p>
                <a:endParaRPr lang="es-MX" dirty="0"/>
              </a:p>
              <a:p>
                <a:r>
                  <a:rPr lang="es-MX" dirty="0"/>
                  <a:t>Datos: 10, 15, 20, 25, 30</a:t>
                </a:r>
              </a:p>
              <a:p>
                <a:endParaRPr lang="es-MX" dirty="0"/>
              </a:p>
              <a:p>
                <a:r>
                  <a:rPr lang="es-MX" dirty="0"/>
                  <a:t>La mediana es </a:t>
                </a:r>
                <a:r>
                  <a:rPr lang="es-MX" b="1" dirty="0"/>
                  <a:t>20</a:t>
                </a:r>
                <a:r>
                  <a:rPr lang="es-MX" dirty="0"/>
                  <a:t> (el del centro)</a:t>
                </a:r>
              </a:p>
              <a:p>
                <a:br>
                  <a:rPr lang="es-MX" dirty="0"/>
                </a:br>
                <a:endParaRPr lang="es-MX" dirty="0"/>
              </a:p>
              <a:p>
                <a:r>
                  <a:rPr lang="es-MX" b="1" dirty="0"/>
                  <a:t>Ejemplo 2 (número par)</a:t>
                </a:r>
              </a:p>
              <a:p>
                <a:endParaRPr lang="es-MX" b="1" dirty="0"/>
              </a:p>
              <a:p>
                <a:r>
                  <a:rPr lang="es-MX" dirty="0"/>
                  <a:t>Datos: 10, 15, 20, 25</a:t>
                </a:r>
              </a:p>
              <a:p>
                <a:endParaRPr lang="es-MX" dirty="0"/>
              </a:p>
              <a:p>
                <a:r>
                  <a:rPr lang="es-MX" dirty="0"/>
                  <a:t>Hay dos valores centrales: 15 y 20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s-MX" b="0"/>
                        <m:t>Mediana</m:t>
                      </m:r>
                      <m:r>
                        <a:rPr lang="es-MX"/>
                        <m:t>=</m:t>
                      </m:r>
                      <m:f>
                        <m:fPr>
                          <m:ctrlPr>
                            <a:rPr lang="ar-AE" i="1"/>
                          </m:ctrlPr>
                        </m:fPr>
                        <m:num>
                          <m:r>
                            <a:rPr lang="ar-AE"/>
                            <m:t>15</m:t>
                          </m:r>
                          <m:r>
                            <a:rPr lang="ar-AE"/>
                            <m:t>+</m:t>
                          </m:r>
                          <m:r>
                            <a:rPr lang="ar-AE"/>
                            <m:t>20</m:t>
                          </m:r>
                        </m:num>
                        <m:den>
                          <m:r>
                            <a:rPr lang="ar-AE"/>
                            <m:t>2</m:t>
                          </m:r>
                        </m:den>
                      </m:f>
                      <m:r>
                        <a:rPr lang="ar-AE"/>
                        <m:t>=</m:t>
                      </m:r>
                      <m:r>
                        <a:rPr lang="ar-AE"/>
                        <m:t>17</m:t>
                      </m:r>
                      <m:r>
                        <a:rPr lang="ar-AE"/>
                        <m:t>.</m:t>
                      </m:r>
                      <m:r>
                        <a:rPr lang="ar-AE"/>
                        <m:t>5</m:t>
                      </m:r>
                    </m:oMath>
                  </m:oMathPara>
                </a14:m>
                <a:endParaRPr lang="ar-AE" b="0" dirty="0"/>
              </a:p>
            </p:txBody>
          </p:sp>
        </mc:Choice>
        <mc:Fallback>
          <p:sp>
            <p:nvSpPr>
              <p:cNvPr id="2" name="CuadroTexto 1">
                <a:extLst>
                  <a:ext uri="{FF2B5EF4-FFF2-40B4-BE49-F238E27FC236}">
                    <a16:creationId xmlns:a16="http://schemas.microsoft.com/office/drawing/2014/main" id="{BF1A7B23-7767-01E7-9D3D-DFCAF7321A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01" y="343949"/>
                <a:ext cx="11996257" cy="5879495"/>
              </a:xfrm>
              <a:prstGeom prst="rect">
                <a:avLst/>
              </a:prstGeom>
              <a:blipFill>
                <a:blip r:embed="rId3"/>
                <a:stretch>
                  <a:fillRect l="-457" t="-415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43456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1D64349-25EC-6247-93A4-4F0DB5E47326}"/>
              </a:ext>
            </a:extLst>
          </p:cNvPr>
          <p:cNvSpPr txBox="1"/>
          <p:nvPr/>
        </p:nvSpPr>
        <p:spPr>
          <a:xfrm>
            <a:off x="83890" y="151002"/>
            <a:ext cx="11895589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Ejemplo 1 (número impar)</a:t>
            </a:r>
          </a:p>
          <a:p>
            <a:endParaRPr lang="es-MX" b="1" dirty="0"/>
          </a:p>
          <a:p>
            <a:r>
              <a:rPr lang="es-MX" b="1" dirty="0"/>
              <a:t>Datos:</a:t>
            </a:r>
            <a:r>
              <a:rPr lang="es-MX" dirty="0"/>
              <a:t> 10, 15, 20, 25, 30</a:t>
            </a:r>
          </a:p>
          <a:p>
            <a:br>
              <a:rPr lang="es-MX" dirty="0"/>
            </a:br>
            <a:r>
              <a:rPr lang="es-MX" b="1" dirty="0"/>
              <a:t>Mediana:</a:t>
            </a:r>
            <a:r>
              <a:rPr lang="es-MX" dirty="0"/>
              <a:t> 20</a:t>
            </a:r>
          </a:p>
          <a:p>
            <a:endParaRPr lang="es-MX" b="1" dirty="0"/>
          </a:p>
          <a:p>
            <a:r>
              <a:rPr lang="es-MX" b="1" dirty="0"/>
              <a:t>Interpretación:</a:t>
            </a:r>
          </a:p>
          <a:p>
            <a:endParaRPr lang="es-MX" dirty="0"/>
          </a:p>
          <a:p>
            <a:r>
              <a:rPr lang="es-MX" dirty="0"/>
              <a:t>El 50% de los valores es menor o igual a 20, y el otro 50% es mayor o igual a 20.</a:t>
            </a:r>
          </a:p>
          <a:p>
            <a:endParaRPr lang="es-MX" b="1" dirty="0"/>
          </a:p>
          <a:p>
            <a:r>
              <a:rPr lang="es-MX" b="1" dirty="0"/>
              <a:t>Explicado en contexto del ejemplo del costo por hora:</a:t>
            </a:r>
          </a:p>
          <a:p>
            <a:endParaRPr lang="es-MX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highlight>
                  <a:srgbClr val="FFFF00"/>
                </a:highlight>
              </a:rPr>
              <a:t>La mitad de las personas gana </a:t>
            </a:r>
            <a:r>
              <a:rPr lang="es-MX" b="1" dirty="0">
                <a:highlight>
                  <a:srgbClr val="FFFF00"/>
                </a:highlight>
              </a:rPr>
              <a:t>20 o menos</a:t>
            </a:r>
            <a:r>
              <a:rPr lang="es-MX" dirty="0">
                <a:highlight>
                  <a:srgbClr val="FFFF00"/>
                </a:highlight>
              </a:rPr>
              <a:t> costo por hora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dirty="0">
                <a:highlight>
                  <a:srgbClr val="FFFF00"/>
                </a:highlight>
              </a:rPr>
              <a:t>La otra mitad gana </a:t>
            </a:r>
            <a:r>
              <a:rPr lang="es-MX" b="1" dirty="0">
                <a:highlight>
                  <a:srgbClr val="FFFF00"/>
                </a:highlight>
              </a:rPr>
              <a:t>20 o más</a:t>
            </a:r>
            <a:r>
              <a:rPr lang="es-MX" dirty="0">
                <a:highlight>
                  <a:srgbClr val="FFFF00"/>
                </a:highlight>
              </a:rPr>
              <a:t> costo por hora</a:t>
            </a:r>
          </a:p>
          <a:p>
            <a:endParaRPr lang="es-MX" b="1" dirty="0"/>
          </a:p>
          <a:p>
            <a:r>
              <a:rPr lang="es-MX" b="1" dirty="0"/>
              <a:t>Conclusión:</a:t>
            </a:r>
            <a:br>
              <a:rPr lang="es-MX" dirty="0"/>
            </a:br>
            <a:endParaRPr lang="es-MX" dirty="0"/>
          </a:p>
          <a:p>
            <a:r>
              <a:rPr lang="es-MX" dirty="0"/>
              <a:t>20 representa el </a:t>
            </a:r>
            <a:r>
              <a:rPr lang="es-MX" b="1" dirty="0"/>
              <a:t>valor central real del grupo</a:t>
            </a:r>
            <a:r>
              <a:rPr lang="es-MX" dirty="0"/>
              <a:t>, es decir, el punto que divide a la población en dos partes iguales.</a:t>
            </a:r>
          </a:p>
        </p:txBody>
      </p:sp>
    </p:spTree>
    <p:extLst>
      <p:ext uri="{BB962C8B-B14F-4D97-AF65-F5344CB8AC3E}">
        <p14:creationId xmlns:p14="http://schemas.microsoft.com/office/powerpoint/2010/main" val="985081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0CA90F6-8B95-D1E1-D308-AF52D40FC061}"/>
              </a:ext>
            </a:extLst>
          </p:cNvPr>
          <p:cNvSpPr txBox="1"/>
          <p:nvPr/>
        </p:nvSpPr>
        <p:spPr>
          <a:xfrm>
            <a:off x="204132" y="134224"/>
            <a:ext cx="11783736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600" b="1" dirty="0"/>
              <a:t>¿Cuál es la interpretación de la moda?</a:t>
            </a:r>
          </a:p>
          <a:p>
            <a:r>
              <a:rPr lang="es-MX" sz="1600" dirty="0"/>
              <a:t>La </a:t>
            </a:r>
            <a:r>
              <a:rPr lang="es-MX" sz="1600" b="1" dirty="0"/>
              <a:t>moda</a:t>
            </a:r>
            <a:r>
              <a:rPr lang="es-MX" sz="1600" dirty="0"/>
              <a:t> es el valor que </a:t>
            </a:r>
            <a:r>
              <a:rPr lang="es-MX" sz="1600" b="1" dirty="0"/>
              <a:t>más se repite</a:t>
            </a:r>
            <a:r>
              <a:rPr lang="es-MX" sz="1600" dirty="0"/>
              <a:t> en un conjunto de datos.</a:t>
            </a:r>
          </a:p>
          <a:p>
            <a:endParaRPr lang="es-MX" sz="1600" dirty="0"/>
          </a:p>
          <a:p>
            <a:r>
              <a:rPr lang="es-MX" sz="1600" dirty="0"/>
              <a:t>En otras palabras:</a:t>
            </a:r>
          </a:p>
          <a:p>
            <a:endParaRPr lang="es-MX" sz="1600" dirty="0"/>
          </a:p>
          <a:p>
            <a:r>
              <a:rPr lang="es-MX" sz="1600" dirty="0"/>
              <a:t>Representa lo </a:t>
            </a:r>
            <a:r>
              <a:rPr lang="es-MX" sz="1600" b="1" dirty="0"/>
              <a:t>más común o frecuente</a:t>
            </a:r>
            <a:r>
              <a:rPr lang="es-MX" sz="1600" dirty="0"/>
              <a:t> dentro del grupo.</a:t>
            </a:r>
          </a:p>
          <a:p>
            <a:br>
              <a:rPr lang="es-MX" sz="1600" dirty="0"/>
            </a:br>
            <a:r>
              <a:rPr lang="es-MX" sz="1600" b="1" dirty="0"/>
              <a:t>Cómo interpretarla: indica el valor más habitual</a:t>
            </a:r>
          </a:p>
          <a:p>
            <a:endParaRPr lang="es-MX" sz="1600" b="1" dirty="0"/>
          </a:p>
          <a:p>
            <a:r>
              <a:rPr lang="es-MX" sz="1600" dirty="0"/>
              <a:t>La moda te dice qué ocurre con mayor frecuencia.</a:t>
            </a:r>
          </a:p>
          <a:p>
            <a:endParaRPr lang="es-MX" sz="1600" b="1" dirty="0"/>
          </a:p>
          <a:p>
            <a:r>
              <a:rPr lang="es-MX" sz="1600" b="1" dirty="0"/>
              <a:t>Ejemplo</a:t>
            </a:r>
          </a:p>
          <a:p>
            <a:endParaRPr lang="es-MX" sz="1600" dirty="0"/>
          </a:p>
          <a:p>
            <a:r>
              <a:rPr lang="es-MX" sz="1600" dirty="0"/>
              <a:t>Datos: 10, 15, 15, 20, 25</a:t>
            </a:r>
          </a:p>
          <a:p>
            <a:endParaRPr lang="es-MX" sz="1600" dirty="0"/>
          </a:p>
          <a:p>
            <a:r>
              <a:rPr lang="es-MX" sz="1600" dirty="0"/>
              <a:t>Moda = 15</a:t>
            </a:r>
          </a:p>
          <a:p>
            <a:endParaRPr lang="es-MX" sz="1600" dirty="0"/>
          </a:p>
          <a:p>
            <a:r>
              <a:rPr lang="es-MX" sz="1600" dirty="0"/>
              <a:t>Interpretación:</a:t>
            </a:r>
          </a:p>
          <a:p>
            <a:endParaRPr lang="es-MX" sz="1600" dirty="0"/>
          </a:p>
          <a:p>
            <a:r>
              <a:rPr lang="es-MX" sz="1600" dirty="0"/>
              <a:t>El valor más común en el conjunto es 15.</a:t>
            </a:r>
          </a:p>
          <a:p>
            <a:br>
              <a:rPr lang="es-MX" sz="1600" dirty="0"/>
            </a:br>
            <a:r>
              <a:rPr lang="es-MX" sz="1600" b="1" dirty="0"/>
              <a:t> Representa el comportamiento dominante: e</a:t>
            </a:r>
            <a:r>
              <a:rPr lang="es-MX" sz="1600" dirty="0"/>
              <a:t>s útil para entender patrones repetitivos.</a:t>
            </a:r>
          </a:p>
          <a:p>
            <a:endParaRPr lang="es-MX" sz="1600" b="1" dirty="0"/>
          </a:p>
          <a:p>
            <a:r>
              <a:rPr lang="es-MX" sz="1600" b="1" dirty="0"/>
              <a:t>Ejemplo (empresa)</a:t>
            </a:r>
          </a:p>
          <a:p>
            <a:br>
              <a:rPr lang="es-MX" sz="1600" dirty="0"/>
            </a:br>
            <a:r>
              <a:rPr lang="es-MX" sz="1600" dirty="0"/>
              <a:t>12, 15, 15, 15, 20, 25                    Moda = 15                      Interpretación: el costo por hora más frecuente en la empresa es 15.</a:t>
            </a:r>
          </a:p>
        </p:txBody>
      </p:sp>
    </p:spTree>
    <p:extLst>
      <p:ext uri="{BB962C8B-B14F-4D97-AF65-F5344CB8AC3E}">
        <p14:creationId xmlns:p14="http://schemas.microsoft.com/office/powerpoint/2010/main" val="20805084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436E768-3EAF-B60C-587B-D5168E17AAC4}"/>
              </a:ext>
            </a:extLst>
          </p:cNvPr>
          <p:cNvSpPr txBox="1"/>
          <p:nvPr/>
        </p:nvSpPr>
        <p:spPr>
          <a:xfrm>
            <a:off x="226503" y="201336"/>
            <a:ext cx="11853644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b="1" dirty="0"/>
              <a:t>Muy útil en datos categóricos</a:t>
            </a:r>
          </a:p>
          <a:p>
            <a:endParaRPr lang="es-MX" dirty="0"/>
          </a:p>
          <a:p>
            <a:r>
              <a:rPr lang="es-MX" dirty="0"/>
              <a:t>A diferencia de la media, la moda sí sirve para variables como: color favorito , producto más vendido, tipo de cliente </a:t>
            </a:r>
          </a:p>
          <a:p>
            <a:endParaRPr lang="es-MX" dirty="0"/>
          </a:p>
          <a:p>
            <a:r>
              <a:rPr lang="es-MX" dirty="0"/>
              <a:t>Ejemplo:</a:t>
            </a:r>
            <a:br>
              <a:rPr lang="es-MX" dirty="0"/>
            </a:br>
            <a:r>
              <a:rPr lang="es-MX" dirty="0"/>
              <a:t>Rojo, azul, azul, verde, azul</a:t>
            </a:r>
          </a:p>
          <a:p>
            <a:endParaRPr lang="es-MX" dirty="0"/>
          </a:p>
          <a:p>
            <a:r>
              <a:rPr lang="es-MX" dirty="0"/>
              <a:t>Moda = azul</a:t>
            </a:r>
          </a:p>
          <a:p>
            <a:endParaRPr lang="es-MX" b="1" dirty="0"/>
          </a:p>
          <a:p>
            <a:r>
              <a:rPr lang="es-MX" b="1" dirty="0"/>
              <a:t>Puede haber más de una moda</a:t>
            </a:r>
          </a:p>
          <a:p>
            <a:r>
              <a:rPr lang="es-MX" dirty="0"/>
              <a:t>Datos: 10, 15, 15, 20, 20</a:t>
            </a:r>
          </a:p>
          <a:p>
            <a:endParaRPr lang="es-MX" dirty="0"/>
          </a:p>
          <a:p>
            <a:r>
              <a:rPr lang="es-MX" dirty="0"/>
              <a:t> Moda = 15 y 20 (bimodal)</a:t>
            </a:r>
          </a:p>
          <a:p>
            <a:br>
              <a:rPr lang="es-MX" dirty="0"/>
            </a:br>
            <a:r>
              <a:rPr lang="es-MX" b="1" dirty="0"/>
              <a:t>Puede no haber moda</a:t>
            </a:r>
          </a:p>
          <a:p>
            <a:endParaRPr lang="es-MX" dirty="0"/>
          </a:p>
          <a:p>
            <a:r>
              <a:rPr lang="es-MX" dirty="0"/>
              <a:t>Datos: 10, 15, 20, 25</a:t>
            </a:r>
          </a:p>
          <a:p>
            <a:endParaRPr lang="es-MX" dirty="0"/>
          </a:p>
          <a:p>
            <a:r>
              <a:rPr lang="es-MX" dirty="0"/>
              <a:t>No hay valores repetidos</a:t>
            </a:r>
          </a:p>
          <a:p>
            <a:br>
              <a:rPr lang="es-MX" dirty="0"/>
            </a:br>
            <a:r>
              <a:rPr lang="es-MX" b="1" dirty="0"/>
              <a:t>Comparación rápida:</a:t>
            </a:r>
          </a:p>
          <a:p>
            <a:r>
              <a:rPr lang="es-MX" b="1" dirty="0"/>
              <a:t>Media</a:t>
            </a:r>
            <a:r>
              <a:rPr lang="es-MX" dirty="0"/>
              <a:t> : nos da a conocer el promedio </a:t>
            </a:r>
          </a:p>
          <a:p>
            <a:r>
              <a:rPr lang="es-MX" b="1" dirty="0"/>
              <a:t>Mediana: nos da a conocer el </a:t>
            </a:r>
            <a:r>
              <a:rPr lang="es-MX" dirty="0"/>
              <a:t>punto medio </a:t>
            </a:r>
          </a:p>
          <a:p>
            <a:r>
              <a:rPr lang="es-MX" b="1" dirty="0"/>
              <a:t>Moda: nos da a conocer</a:t>
            </a:r>
            <a:r>
              <a:rPr lang="es-MX" dirty="0"/>
              <a:t> lo más frecuente</a:t>
            </a:r>
          </a:p>
        </p:txBody>
      </p:sp>
    </p:spTree>
    <p:extLst>
      <p:ext uri="{BB962C8B-B14F-4D97-AF65-F5344CB8AC3E}">
        <p14:creationId xmlns:p14="http://schemas.microsoft.com/office/powerpoint/2010/main" val="358103861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687</Words>
  <Application>Microsoft Office PowerPoint</Application>
  <PresentationFormat>Panorámica</PresentationFormat>
  <Paragraphs>140</Paragraphs>
  <Slides>11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Ma. Guadalupe Patiño Ramos</dc:creator>
  <cp:lastModifiedBy>Ma. Guadalupe Patiño Ramos</cp:lastModifiedBy>
  <cp:revision>8</cp:revision>
  <dcterms:created xsi:type="dcterms:W3CDTF">2026-04-10T20:19:38Z</dcterms:created>
  <dcterms:modified xsi:type="dcterms:W3CDTF">2026-04-10T21:29:44Z</dcterms:modified>
</cp:coreProperties>
</file>