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57"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62"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5" name="Footer Placeholder 4"/>
          <p:cNvSpPr>
            <a:spLocks noGrp="1"/>
          </p:cNvSpPr>
          <p:nvPr>
            <p:ph type="ftr" sz="quarter" idx="11"/>
          </p:nvPr>
        </p:nvSpPr>
        <p:spPr>
          <a:xfrm>
            <a:off x="2416500" y="329307"/>
            <a:ext cx="4973915" cy="309201"/>
          </a:xfrm>
        </p:spPr>
        <p:txBody>
          <a:bodyPr/>
          <a:lstStyle/>
          <a:p>
            <a:endParaRPr lang="es-MX" dirty="0"/>
          </a:p>
        </p:txBody>
      </p:sp>
      <p:sp>
        <p:nvSpPr>
          <p:cNvPr id="6" name="Slide Number Placeholder 5"/>
          <p:cNvSpPr>
            <a:spLocks noGrp="1"/>
          </p:cNvSpPr>
          <p:nvPr>
            <p:ph type="sldNum" sz="quarter" idx="12"/>
          </p:nvPr>
        </p:nvSpPr>
        <p:spPr>
          <a:xfrm>
            <a:off x="1437664" y="798973"/>
            <a:ext cx="811019" cy="503578"/>
          </a:xfrm>
        </p:spPr>
        <p:txBody>
          <a:bodyPr/>
          <a:lstStyle/>
          <a:p>
            <a:fld id="{B400B48D-C6D3-49EB-9E56-10841A521606}" type="slidenum">
              <a:rPr lang="es-MX" smtClean="0"/>
              <a:t>‹Nº›</a:t>
            </a:fld>
            <a:endParaRPr lang="es-MX"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9938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661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808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71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9915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3425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8" name="Footer Placeholder 7"/>
          <p:cNvSpPr>
            <a:spLocks noGrp="1"/>
          </p:cNvSpPr>
          <p:nvPr>
            <p:ph type="ftr" sz="quarter" idx="11"/>
          </p:nvPr>
        </p:nvSpPr>
        <p:spPr/>
        <p:txBody>
          <a:bodyPr/>
          <a:lstStyle/>
          <a:p>
            <a:endParaRPr lang="es-MX" dirty="0"/>
          </a:p>
        </p:txBody>
      </p:sp>
      <p:sp>
        <p:nvSpPr>
          <p:cNvPr id="9" name="Slide Number Placeholder 8"/>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931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4" name="Footer Placeholder 3"/>
          <p:cNvSpPr>
            <a:spLocks noGrp="1"/>
          </p:cNvSpPr>
          <p:nvPr>
            <p:ph type="ftr" sz="quarter" idx="11"/>
          </p:nvPr>
        </p:nvSpPr>
        <p:spPr/>
        <p:txBody>
          <a:bodyPr/>
          <a:lstStyle/>
          <a:p>
            <a:endParaRPr lang="es-MX" dirty="0"/>
          </a:p>
        </p:txBody>
      </p:sp>
      <p:sp>
        <p:nvSpPr>
          <p:cNvPr id="5" name="Slide Number Placeholder 4"/>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506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3" name="Footer Placeholder 2"/>
          <p:cNvSpPr>
            <a:spLocks noGrp="1"/>
          </p:cNvSpPr>
          <p:nvPr>
            <p:ph type="ftr" sz="quarter" idx="11"/>
          </p:nvPr>
        </p:nvSpPr>
        <p:spPr/>
        <p:txBody>
          <a:bodyPr/>
          <a:lstStyle/>
          <a:p>
            <a:endParaRPr lang="es-MX" dirty="0"/>
          </a:p>
        </p:txBody>
      </p:sp>
      <p:sp>
        <p:nvSpPr>
          <p:cNvPr id="4" name="Slide Number Placeholder 3"/>
          <p:cNvSpPr>
            <a:spLocks noGrp="1"/>
          </p:cNvSpPr>
          <p:nvPr>
            <p:ph type="sldNum" sz="quarter" idx="12"/>
          </p:nvPr>
        </p:nvSpPr>
        <p:spPr/>
        <p:txBody>
          <a:bodyPr/>
          <a:lstStyle/>
          <a:p>
            <a:fld id="{B400B48D-C6D3-49EB-9E56-10841A521606}" type="slidenum">
              <a:rPr lang="es-MX" smtClean="0"/>
              <a:t>‹Nº›</a:t>
            </a:fld>
            <a:endParaRPr lang="es-MX" dirty="0"/>
          </a:p>
        </p:txBody>
      </p:sp>
    </p:spTree>
    <p:extLst>
      <p:ext uri="{BB962C8B-B14F-4D97-AF65-F5344CB8AC3E}">
        <p14:creationId xmlns:p14="http://schemas.microsoft.com/office/powerpoint/2010/main" val="3192365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17D3F8DD-7BD9-4F33-BB6D-C910AD246B82}" type="datetimeFigureOut">
              <a:rPr lang="es-MX" smtClean="0"/>
              <a:t>06/03/2026</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1352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7D3F8DD-7BD9-4F33-BB6D-C910AD246B82}" type="datetimeFigureOut">
              <a:rPr lang="es-MX" smtClean="0"/>
              <a:t>06/03/2026</a:t>
            </a:fld>
            <a:endParaRPr lang="es-MX" dirty="0"/>
          </a:p>
        </p:txBody>
      </p:sp>
      <p:sp>
        <p:nvSpPr>
          <p:cNvPr id="6" name="Footer Placeholder 5"/>
          <p:cNvSpPr>
            <a:spLocks noGrp="1"/>
          </p:cNvSpPr>
          <p:nvPr>
            <p:ph type="ftr" sz="quarter" idx="11"/>
          </p:nvPr>
        </p:nvSpPr>
        <p:spPr>
          <a:xfrm>
            <a:off x="1447382" y="318640"/>
            <a:ext cx="5541004" cy="320931"/>
          </a:xfrm>
        </p:spPr>
        <p:txBody>
          <a:bodyPr/>
          <a:lstStyle/>
          <a:p>
            <a:endParaRPr lang="es-MX" dirty="0"/>
          </a:p>
        </p:txBody>
      </p:sp>
      <p:sp>
        <p:nvSpPr>
          <p:cNvPr id="7" name="Slide Number Placeholder 6"/>
          <p:cNvSpPr>
            <a:spLocks noGrp="1"/>
          </p:cNvSpPr>
          <p:nvPr>
            <p:ph type="sldNum" sz="quarter" idx="12"/>
          </p:nvPr>
        </p:nvSpPr>
        <p:spPr/>
        <p:txBody>
          <a:bodyPr/>
          <a:lstStyle/>
          <a:p>
            <a:fld id="{B400B48D-C6D3-49EB-9E56-10841A521606}" type="slidenum">
              <a:rPr lang="es-MX" smtClean="0"/>
              <a:t>‹Nº›</a:t>
            </a:fld>
            <a:endParaRPr lang="es-MX"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2454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7D3F8DD-7BD9-4F33-BB6D-C910AD246B82}" type="datetimeFigureOut">
              <a:rPr lang="es-MX" smtClean="0"/>
              <a:t>06/03/2026</a:t>
            </a:fld>
            <a:endParaRPr lang="es-MX"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MX"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400B48D-C6D3-49EB-9E56-10841A521606}" type="slidenum">
              <a:rPr lang="es-MX" smtClean="0"/>
              <a:t>‹Nº›</a:t>
            </a:fld>
            <a:endParaRPr lang="es-MX"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34246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0610308-7EDA-79F1-8D01-FA15488B70A5}"/>
              </a:ext>
            </a:extLst>
          </p:cNvPr>
          <p:cNvPicPr>
            <a:picLocks noChangeAspect="1"/>
          </p:cNvPicPr>
          <p:nvPr/>
        </p:nvPicPr>
        <p:blipFill>
          <a:blip r:embed="rId2"/>
          <a:stretch>
            <a:fillRect/>
          </a:stretch>
        </p:blipFill>
        <p:spPr>
          <a:xfrm>
            <a:off x="585716" y="1615963"/>
            <a:ext cx="5159675" cy="2889418"/>
          </a:xfrm>
          <a:prstGeom prst="rect">
            <a:avLst/>
          </a:prstGeom>
          <a:effectLst>
            <a:outerShdw blurRad="50800" dist="38100" dir="2700000" algn="tl" rotWithShape="0">
              <a:prstClr val="black">
                <a:alpha val="40000"/>
              </a:prstClr>
            </a:outerShdw>
          </a:effectLst>
        </p:spPr>
      </p:pic>
      <p:pic>
        <p:nvPicPr>
          <p:cNvPr id="5" name="Imagen 4">
            <a:extLst>
              <a:ext uri="{FF2B5EF4-FFF2-40B4-BE49-F238E27FC236}">
                <a16:creationId xmlns:a16="http://schemas.microsoft.com/office/drawing/2014/main" id="{7A35CDFB-ECAB-A312-1E9C-1071001C6987}"/>
              </a:ext>
            </a:extLst>
          </p:cNvPr>
          <p:cNvPicPr>
            <a:picLocks noChangeAspect="1"/>
          </p:cNvPicPr>
          <p:nvPr/>
        </p:nvPicPr>
        <p:blipFill>
          <a:blip r:embed="rId3"/>
          <a:stretch>
            <a:fillRect/>
          </a:stretch>
        </p:blipFill>
        <p:spPr>
          <a:xfrm>
            <a:off x="6388857" y="2615650"/>
            <a:ext cx="5159676" cy="89004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44409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3908A53-61C4-16A4-160C-D387AF664D36}"/>
              </a:ext>
            </a:extLst>
          </p:cNvPr>
          <p:cNvSpPr txBox="1"/>
          <p:nvPr/>
        </p:nvSpPr>
        <p:spPr>
          <a:xfrm>
            <a:off x="176981" y="432619"/>
            <a:ext cx="11720051" cy="3693319"/>
          </a:xfrm>
          <a:prstGeom prst="rect">
            <a:avLst/>
          </a:prstGeom>
          <a:noFill/>
        </p:spPr>
        <p:txBody>
          <a:bodyPr wrap="square" rtlCol="0">
            <a:spAutoFit/>
          </a:bodyPr>
          <a:lstStyle/>
          <a:p>
            <a:r>
              <a:rPr lang="es-MX" b="1" dirty="0"/>
              <a:t>Importancia de la investigación en proyectos de consultoría:</a:t>
            </a:r>
          </a:p>
          <a:p>
            <a:endParaRPr lang="es-MX" b="1" dirty="0"/>
          </a:p>
          <a:p>
            <a:pPr marL="342900" indent="-342900">
              <a:buAutoNum type="arabicPeriod"/>
            </a:pPr>
            <a:r>
              <a:rPr lang="es-MX" b="1" dirty="0"/>
              <a:t>Identificación y diagnóstico de problemas</a:t>
            </a:r>
          </a:p>
          <a:p>
            <a:endParaRPr lang="es-MX" b="1" dirty="0"/>
          </a:p>
          <a:p>
            <a:r>
              <a:rPr lang="es-MX" dirty="0"/>
              <a:t>La investigación permite comprender </a:t>
            </a:r>
            <a:r>
              <a:rPr lang="es-MX" b="1" dirty="0"/>
              <a:t>qué está ocurriendo realmente dentro de la organización</a:t>
            </a:r>
            <a:r>
              <a:rPr lang="es-MX" dirty="0"/>
              <a:t>.</a:t>
            </a:r>
          </a:p>
          <a:p>
            <a:endParaRPr lang="es-MX" dirty="0"/>
          </a:p>
          <a:p>
            <a:r>
              <a:rPr lang="es-MX" dirty="0"/>
              <a:t>Muchas veces:</a:t>
            </a:r>
          </a:p>
          <a:p>
            <a:r>
              <a:rPr lang="es-MX" dirty="0"/>
              <a:t>el problema percibido no es el problema real.</a:t>
            </a:r>
          </a:p>
          <a:p>
            <a:endParaRPr lang="es-MX" b="1" dirty="0"/>
          </a:p>
          <a:p>
            <a:r>
              <a:rPr lang="es-MX" b="1" dirty="0"/>
              <a:t>Ejemplo</a:t>
            </a:r>
            <a:endParaRPr lang="es-MX" dirty="0"/>
          </a:p>
          <a:p>
            <a:endParaRPr lang="es-MX" dirty="0"/>
          </a:p>
          <a:p>
            <a:r>
              <a:rPr lang="es-MX" dirty="0"/>
              <a:t>Una empresa cree que sus ventas bajaron por el precio del producto, pero la investigación muestra que el problema es </a:t>
            </a:r>
            <a:r>
              <a:rPr lang="es-MX" b="1" dirty="0"/>
              <a:t>la mala atención al cliente</a:t>
            </a:r>
            <a:r>
              <a:rPr lang="es-MX" dirty="0"/>
              <a:t>.</a:t>
            </a:r>
          </a:p>
        </p:txBody>
      </p:sp>
    </p:spTree>
    <p:extLst>
      <p:ext uri="{BB962C8B-B14F-4D97-AF65-F5344CB8AC3E}">
        <p14:creationId xmlns:p14="http://schemas.microsoft.com/office/powerpoint/2010/main" val="22195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5D148CF-DB86-EC6A-C80C-8FD5B31DCEE6}"/>
              </a:ext>
            </a:extLst>
          </p:cNvPr>
          <p:cNvSpPr txBox="1"/>
          <p:nvPr/>
        </p:nvSpPr>
        <p:spPr>
          <a:xfrm>
            <a:off x="186813" y="-834014"/>
            <a:ext cx="12005187" cy="6976281"/>
          </a:xfrm>
          <a:prstGeom prst="rect">
            <a:avLst/>
          </a:prstGeom>
          <a:noFill/>
        </p:spPr>
        <p:txBody>
          <a:bodyPr wrap="square" rtlCol="0">
            <a:spAutoFit/>
          </a:bodyPr>
          <a:lstStyle/>
          <a:p>
            <a:r>
              <a:rPr lang="es-MX" b="1" dirty="0"/>
              <a:t>Satisfacción del cliente en Starbucks</a:t>
            </a:r>
          </a:p>
          <a:p>
            <a:endParaRPr lang="es-MX" b="1" dirty="0"/>
          </a:p>
          <a:p>
            <a:r>
              <a:rPr lang="es-MX" dirty="0"/>
              <a:t>La empresa Starbucks enfrentó hace algunos años un problema: </a:t>
            </a:r>
          </a:p>
          <a:p>
            <a:r>
              <a:rPr lang="es-MX" b="1" dirty="0"/>
              <a:t>los clientes percibían que el servicio se había vuelto más lento y menos personalizado</a:t>
            </a:r>
            <a:r>
              <a:rPr lang="es-MX" dirty="0"/>
              <a:t>.</a:t>
            </a:r>
          </a:p>
          <a:p>
            <a:endParaRPr lang="es-MX" b="1" dirty="0"/>
          </a:p>
          <a:p>
            <a:r>
              <a:rPr lang="es-MX" b="1" dirty="0"/>
              <a:t>a) Problema percibido por la empresa</a:t>
            </a:r>
          </a:p>
          <a:p>
            <a:endParaRPr lang="es-MX" dirty="0"/>
          </a:p>
          <a:p>
            <a:r>
              <a:rPr lang="es-MX" dirty="0"/>
              <a:t>La empresa inicialmente pensó que la caída en satisfacción del cliente se debía a:</a:t>
            </a:r>
          </a:p>
          <a:p>
            <a:endParaRPr lang="es-MX" dirty="0"/>
          </a:p>
          <a:p>
            <a:pPr marL="285750" indent="-285750">
              <a:buFont typeface="Arial" panose="020B0604020202020204" pitchFamily="34" charset="0"/>
              <a:buChar char="•"/>
            </a:pPr>
            <a:r>
              <a:rPr lang="es-MX" dirty="0"/>
              <a:t>El aumento en los precios</a:t>
            </a:r>
          </a:p>
          <a:p>
            <a:pPr marL="285750" indent="-285750">
              <a:buFont typeface="Arial" panose="020B0604020202020204" pitchFamily="34" charset="0"/>
              <a:buChar char="•"/>
            </a:pPr>
            <a:r>
              <a:rPr lang="es-MX" dirty="0"/>
              <a:t>Mayor competencia de cafeterías locales</a:t>
            </a:r>
          </a:p>
          <a:p>
            <a:pPr marL="285750" indent="-285750">
              <a:buFont typeface="Arial" panose="020B0604020202020204" pitchFamily="34" charset="0"/>
              <a:buChar char="•"/>
            </a:pPr>
            <a:r>
              <a:rPr lang="es-MX" dirty="0"/>
              <a:t>Cambios en las preferencias del consumidor</a:t>
            </a:r>
          </a:p>
          <a:p>
            <a:endParaRPr lang="es-MX" dirty="0"/>
          </a:p>
          <a:p>
            <a:r>
              <a:rPr lang="es-MX" dirty="0"/>
              <a:t>Sin embargo, esto </a:t>
            </a:r>
            <a:r>
              <a:rPr lang="es-MX" b="1" dirty="0"/>
              <a:t>no explicaba completamente la disminución en la experiencia del cliente</a:t>
            </a:r>
            <a:r>
              <a:rPr lang="es-MX" dirty="0"/>
              <a:t>.</a:t>
            </a:r>
          </a:p>
          <a:p>
            <a:br>
              <a:rPr lang="es-MX" dirty="0"/>
            </a:br>
            <a:endParaRPr lang="es-MX" dirty="0"/>
          </a:p>
          <a:p>
            <a:r>
              <a:rPr lang="es-MX" b="1" dirty="0"/>
              <a:t>Investigación realizada</a:t>
            </a:r>
          </a:p>
          <a:p>
            <a:endParaRPr lang="es-MX" dirty="0"/>
          </a:p>
          <a:p>
            <a:r>
              <a:rPr lang="es-MX" dirty="0"/>
              <a:t>La empresa realizó investigaciones que incluyeron:</a:t>
            </a:r>
          </a:p>
          <a:p>
            <a:endParaRPr lang="es-MX" dirty="0"/>
          </a:p>
          <a:p>
            <a:pPr marL="285750" indent="-285750">
              <a:buFont typeface="Arial" panose="020B0604020202020204" pitchFamily="34" charset="0"/>
              <a:buChar char="•"/>
            </a:pPr>
            <a:r>
              <a:rPr lang="es-MX" dirty="0"/>
              <a:t>Encuestas de satisfacción del cliente</a:t>
            </a:r>
          </a:p>
          <a:p>
            <a:pPr marL="285750" indent="-285750">
              <a:buFont typeface="Arial" panose="020B0604020202020204" pitchFamily="34" charset="0"/>
              <a:buChar char="•"/>
            </a:pPr>
            <a:r>
              <a:rPr lang="es-MX" dirty="0"/>
              <a:t>Análisis del tiempo de servicio</a:t>
            </a:r>
          </a:p>
          <a:p>
            <a:pPr marL="285750" indent="-285750">
              <a:buFont typeface="Arial" panose="020B0604020202020204" pitchFamily="34" charset="0"/>
              <a:buChar char="•"/>
            </a:pPr>
            <a:r>
              <a:rPr lang="es-MX" dirty="0"/>
              <a:t>Observación del proceso en tienda</a:t>
            </a:r>
          </a:p>
          <a:p>
            <a:pPr marL="285750" indent="-285750">
              <a:buFont typeface="Arial" panose="020B0604020202020204" pitchFamily="34" charset="0"/>
              <a:buChar char="•"/>
            </a:pPr>
            <a:r>
              <a:rPr lang="es-MX" dirty="0"/>
              <a:t>Entrevistas con empleados y clientes</a:t>
            </a:r>
          </a:p>
        </p:txBody>
      </p:sp>
      <p:pic>
        <p:nvPicPr>
          <p:cNvPr id="3" name="Imagen 2">
            <a:extLst>
              <a:ext uri="{FF2B5EF4-FFF2-40B4-BE49-F238E27FC236}">
                <a16:creationId xmlns:a16="http://schemas.microsoft.com/office/drawing/2014/main" id="{7F980874-1AEB-E008-C8B0-A5B1617E3CB3}"/>
              </a:ext>
            </a:extLst>
          </p:cNvPr>
          <p:cNvPicPr>
            <a:picLocks noChangeAspect="1"/>
          </p:cNvPicPr>
          <p:nvPr/>
        </p:nvPicPr>
        <p:blipFill>
          <a:blip r:embed="rId2"/>
          <a:stretch>
            <a:fillRect/>
          </a:stretch>
        </p:blipFill>
        <p:spPr>
          <a:xfrm>
            <a:off x="6287870" y="3356148"/>
            <a:ext cx="3397903" cy="2532185"/>
          </a:xfrm>
          <a:prstGeom prst="rect">
            <a:avLst/>
          </a:prstGeom>
        </p:spPr>
      </p:pic>
    </p:spTree>
    <p:extLst>
      <p:ext uri="{BB962C8B-B14F-4D97-AF65-F5344CB8AC3E}">
        <p14:creationId xmlns:p14="http://schemas.microsoft.com/office/powerpoint/2010/main" val="64734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953C8A7-A258-CF7F-778C-7AD984F9A945}"/>
              </a:ext>
            </a:extLst>
          </p:cNvPr>
          <p:cNvSpPr txBox="1"/>
          <p:nvPr/>
        </p:nvSpPr>
        <p:spPr>
          <a:xfrm>
            <a:off x="100485" y="0"/>
            <a:ext cx="11845710" cy="6412451"/>
          </a:xfrm>
          <a:prstGeom prst="rect">
            <a:avLst/>
          </a:prstGeom>
          <a:noFill/>
        </p:spPr>
        <p:txBody>
          <a:bodyPr wrap="square" rtlCol="0">
            <a:spAutoFit/>
          </a:bodyPr>
          <a:lstStyle/>
          <a:p>
            <a:r>
              <a:rPr lang="es-MX" b="1" dirty="0"/>
              <a:t>Problema real detectado:</a:t>
            </a:r>
          </a:p>
          <a:p>
            <a:endParaRPr lang="es-MX" b="1" dirty="0"/>
          </a:p>
          <a:p>
            <a:r>
              <a:rPr lang="es-MX" dirty="0"/>
              <a:t>Los resultados mostraron que el problema principal era </a:t>
            </a:r>
            <a:r>
              <a:rPr lang="es-MX" b="1" dirty="0"/>
              <a:t>la pérdida de la experiencia personalizada</a:t>
            </a:r>
            <a:r>
              <a:rPr lang="es-MX" dirty="0"/>
              <a:t>.</a:t>
            </a:r>
          </a:p>
          <a:p>
            <a:endParaRPr lang="es-MX" dirty="0"/>
          </a:p>
          <a:p>
            <a:r>
              <a:rPr lang="es-MX" dirty="0"/>
              <a:t>Con el crecimiento de la empresa:</a:t>
            </a:r>
          </a:p>
          <a:p>
            <a:endParaRPr lang="es-MX" dirty="0"/>
          </a:p>
          <a:p>
            <a:pPr marL="285750" indent="-285750">
              <a:buFont typeface="Arial" panose="020B0604020202020204" pitchFamily="34" charset="0"/>
              <a:buChar char="•"/>
            </a:pPr>
            <a:r>
              <a:rPr lang="es-MX" dirty="0"/>
              <a:t>Se automatizaron muchos procesos</a:t>
            </a:r>
          </a:p>
          <a:p>
            <a:pPr marL="285750" indent="-285750">
              <a:buFont typeface="Arial" panose="020B0604020202020204" pitchFamily="34" charset="0"/>
              <a:buChar char="•"/>
            </a:pPr>
            <a:r>
              <a:rPr lang="es-MX" dirty="0"/>
              <a:t>Se aceleró la preparación de bebidas</a:t>
            </a:r>
          </a:p>
          <a:p>
            <a:pPr marL="285750" indent="-285750">
              <a:buFont typeface="Arial" panose="020B0604020202020204" pitchFamily="34" charset="0"/>
              <a:buChar char="•"/>
            </a:pPr>
            <a:r>
              <a:rPr lang="es-MX" dirty="0"/>
              <a:t>El personal tenía menos interacción con los clientes</a:t>
            </a:r>
          </a:p>
          <a:p>
            <a:endParaRPr lang="es-MX" dirty="0"/>
          </a:p>
          <a:p>
            <a:r>
              <a:rPr lang="es-MX" dirty="0"/>
              <a:t>Esto provocó que los clientes sintieran que </a:t>
            </a:r>
            <a:r>
              <a:rPr lang="es-MX" b="1" dirty="0"/>
              <a:t>la experiencia ya no era especial</a:t>
            </a:r>
            <a:r>
              <a:rPr lang="es-MX" dirty="0"/>
              <a:t>.</a:t>
            </a:r>
          </a:p>
          <a:p>
            <a:br>
              <a:rPr lang="es-MX" dirty="0"/>
            </a:br>
            <a:endParaRPr lang="es-MX" dirty="0"/>
          </a:p>
          <a:p>
            <a:r>
              <a:rPr lang="es-MX" b="1" dirty="0"/>
              <a:t>Solución implementada</a:t>
            </a:r>
          </a:p>
          <a:p>
            <a:endParaRPr lang="es-MX" dirty="0"/>
          </a:p>
          <a:p>
            <a:r>
              <a:rPr lang="es-MX" dirty="0"/>
              <a:t>A partir de la investigación, Starbucks implementó cambios como:</a:t>
            </a:r>
          </a:p>
          <a:p>
            <a:endParaRPr lang="es-MX" dirty="0"/>
          </a:p>
          <a:p>
            <a:pPr marL="285750" indent="-285750">
              <a:buFont typeface="Arial" panose="020B0604020202020204" pitchFamily="34" charset="0"/>
              <a:buChar char="•"/>
            </a:pPr>
            <a:r>
              <a:rPr lang="es-MX" dirty="0"/>
              <a:t>Reforzar la capacitación en atención al cliente</a:t>
            </a:r>
          </a:p>
          <a:p>
            <a:pPr marL="285750" indent="-285750">
              <a:buFont typeface="Arial" panose="020B0604020202020204" pitchFamily="34" charset="0"/>
              <a:buChar char="•"/>
            </a:pPr>
            <a:r>
              <a:rPr lang="es-MX" dirty="0"/>
              <a:t>Recuperar la personalización del servicio</a:t>
            </a:r>
          </a:p>
          <a:p>
            <a:pPr marL="285750" indent="-285750">
              <a:buFont typeface="Arial" panose="020B0604020202020204" pitchFamily="34" charset="0"/>
              <a:buChar char="•"/>
            </a:pPr>
            <a:r>
              <a:rPr lang="es-MX" dirty="0"/>
              <a:t>Mejorar la experiencia dentro de las tiendas</a:t>
            </a:r>
          </a:p>
          <a:p>
            <a:endParaRPr lang="es-MX" dirty="0"/>
          </a:p>
          <a:p>
            <a:r>
              <a:rPr lang="es-MX" dirty="0"/>
              <a:t>Incluso el entonces CEO, Howard Schultz, impulsó un enfoque en </a:t>
            </a:r>
            <a:r>
              <a:rPr lang="es-MX" b="1" dirty="0"/>
              <a:t>volver a la experiencia original de la marca</a:t>
            </a:r>
            <a:r>
              <a:rPr lang="es-MX" dirty="0"/>
              <a:t>.</a:t>
            </a:r>
          </a:p>
        </p:txBody>
      </p:sp>
    </p:spTree>
    <p:extLst>
      <p:ext uri="{BB962C8B-B14F-4D97-AF65-F5344CB8AC3E}">
        <p14:creationId xmlns:p14="http://schemas.microsoft.com/office/powerpoint/2010/main" val="2380327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9C9B117-CAF7-BD83-4D82-A0664064DA59}"/>
              </a:ext>
            </a:extLst>
          </p:cNvPr>
          <p:cNvSpPr txBox="1"/>
          <p:nvPr/>
        </p:nvSpPr>
        <p:spPr>
          <a:xfrm>
            <a:off x="393290" y="422787"/>
            <a:ext cx="11454581" cy="3416320"/>
          </a:xfrm>
          <a:prstGeom prst="rect">
            <a:avLst/>
          </a:prstGeom>
          <a:noFill/>
        </p:spPr>
        <p:txBody>
          <a:bodyPr wrap="square" rtlCol="0">
            <a:spAutoFit/>
          </a:bodyPr>
          <a:lstStyle/>
          <a:p>
            <a:r>
              <a:rPr lang="es-MX" b="1" dirty="0"/>
              <a:t>2. Toma de decisiones basada en evidencia</a:t>
            </a:r>
          </a:p>
          <a:p>
            <a:endParaRPr lang="es-MX" b="1" dirty="0"/>
          </a:p>
          <a:p>
            <a:r>
              <a:rPr lang="es-MX" dirty="0"/>
              <a:t>Las decisiones estratégicas deben sustentarse en:</a:t>
            </a:r>
          </a:p>
          <a:p>
            <a:endParaRPr lang="es-MX" dirty="0"/>
          </a:p>
          <a:p>
            <a:pPr marL="285750" indent="-285750">
              <a:buFont typeface="Arial" panose="020B0604020202020204" pitchFamily="34" charset="0"/>
              <a:buChar char="•"/>
            </a:pPr>
            <a:r>
              <a:rPr lang="es-MX" dirty="0"/>
              <a:t>Datos</a:t>
            </a:r>
          </a:p>
          <a:p>
            <a:pPr marL="285750" indent="-285750">
              <a:buFont typeface="Arial" panose="020B0604020202020204" pitchFamily="34" charset="0"/>
              <a:buChar char="•"/>
            </a:pPr>
            <a:r>
              <a:rPr lang="es-MX" dirty="0"/>
              <a:t>Análisis</a:t>
            </a:r>
          </a:p>
          <a:p>
            <a:pPr marL="285750" indent="-285750">
              <a:buFont typeface="Arial" panose="020B0604020202020204" pitchFamily="34" charset="0"/>
              <a:buChar char="•"/>
            </a:pPr>
            <a:r>
              <a:rPr lang="es-MX" dirty="0"/>
              <a:t>Información confiable</a:t>
            </a:r>
          </a:p>
          <a:p>
            <a:endParaRPr lang="es-MX" dirty="0"/>
          </a:p>
          <a:p>
            <a:r>
              <a:rPr lang="es-MX" dirty="0"/>
              <a:t>No en intuición.</a:t>
            </a:r>
          </a:p>
          <a:p>
            <a:endParaRPr lang="es-MX" dirty="0"/>
          </a:p>
          <a:p>
            <a:r>
              <a:rPr lang="es-MX" dirty="0"/>
              <a:t>Un consultor analiza indicadores financieros, encuestas de clientes y datos de mercado antes de recomendar una estrategia comercial.</a:t>
            </a:r>
          </a:p>
        </p:txBody>
      </p:sp>
    </p:spTree>
    <p:extLst>
      <p:ext uri="{BB962C8B-B14F-4D97-AF65-F5344CB8AC3E}">
        <p14:creationId xmlns:p14="http://schemas.microsoft.com/office/powerpoint/2010/main" val="3021786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FEB7045-8C02-3C12-ECFE-58401177DD4D}"/>
              </a:ext>
            </a:extLst>
          </p:cNvPr>
          <p:cNvSpPr txBox="1"/>
          <p:nvPr/>
        </p:nvSpPr>
        <p:spPr>
          <a:xfrm>
            <a:off x="353961" y="560439"/>
            <a:ext cx="11316929" cy="3416320"/>
          </a:xfrm>
          <a:prstGeom prst="rect">
            <a:avLst/>
          </a:prstGeom>
          <a:noFill/>
        </p:spPr>
        <p:txBody>
          <a:bodyPr wrap="square" rtlCol="0">
            <a:spAutoFit/>
          </a:bodyPr>
          <a:lstStyle/>
          <a:p>
            <a:r>
              <a:rPr lang="es-MX" b="1" dirty="0"/>
              <a:t>3. Optimización de procesos y recursos</a:t>
            </a:r>
          </a:p>
          <a:p>
            <a:endParaRPr lang="es-MX" dirty="0"/>
          </a:p>
          <a:p>
            <a:r>
              <a:rPr lang="es-MX" dirty="0"/>
              <a:t>La investigación permite detectar:</a:t>
            </a:r>
          </a:p>
          <a:p>
            <a:endParaRPr lang="es-MX" dirty="0"/>
          </a:p>
          <a:p>
            <a:pPr marL="285750" indent="-285750">
              <a:buFont typeface="Arial" panose="020B0604020202020204" pitchFamily="34" charset="0"/>
              <a:buChar char="•"/>
            </a:pPr>
            <a:r>
              <a:rPr lang="es-MX" dirty="0"/>
              <a:t>Ineficiencias</a:t>
            </a:r>
          </a:p>
          <a:p>
            <a:pPr marL="285750" indent="-285750">
              <a:buFont typeface="Arial" panose="020B0604020202020204" pitchFamily="34" charset="0"/>
              <a:buChar char="•"/>
            </a:pPr>
            <a:r>
              <a:rPr lang="es-MX" dirty="0"/>
              <a:t>Desperdicios</a:t>
            </a:r>
          </a:p>
          <a:p>
            <a:pPr marL="285750" indent="-285750">
              <a:buFont typeface="Arial" panose="020B0604020202020204" pitchFamily="34" charset="0"/>
              <a:buChar char="•"/>
            </a:pPr>
            <a:r>
              <a:rPr lang="es-MX" dirty="0"/>
              <a:t>Cuellos de botella</a:t>
            </a:r>
          </a:p>
          <a:p>
            <a:pPr marL="285750" indent="-285750">
              <a:buFont typeface="Arial" panose="020B0604020202020204" pitchFamily="34" charset="0"/>
              <a:buChar char="•"/>
            </a:pPr>
            <a:r>
              <a:rPr lang="es-MX" dirty="0"/>
              <a:t>Duplicación de tareas</a:t>
            </a:r>
          </a:p>
          <a:p>
            <a:endParaRPr lang="es-MX" dirty="0"/>
          </a:p>
          <a:p>
            <a:r>
              <a:rPr lang="es-MX" b="1" dirty="0"/>
              <a:t>Resultado</a:t>
            </a:r>
            <a:endParaRPr lang="es-MX" dirty="0"/>
          </a:p>
          <a:p>
            <a:endParaRPr lang="es-MX" dirty="0"/>
          </a:p>
          <a:p>
            <a:r>
              <a:rPr lang="es-MX" dirty="0"/>
              <a:t>Mayor productividad y mejor uso de recursos.</a:t>
            </a:r>
          </a:p>
        </p:txBody>
      </p:sp>
    </p:spTree>
    <p:extLst>
      <p:ext uri="{BB962C8B-B14F-4D97-AF65-F5344CB8AC3E}">
        <p14:creationId xmlns:p14="http://schemas.microsoft.com/office/powerpoint/2010/main" val="1298144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9953086-4C68-2FAA-3229-D5D7A15CBAB0}"/>
              </a:ext>
            </a:extLst>
          </p:cNvPr>
          <p:cNvSpPr txBox="1"/>
          <p:nvPr/>
        </p:nvSpPr>
        <p:spPr>
          <a:xfrm>
            <a:off x="530942" y="314632"/>
            <a:ext cx="10707329" cy="5632311"/>
          </a:xfrm>
          <a:prstGeom prst="rect">
            <a:avLst/>
          </a:prstGeom>
          <a:noFill/>
        </p:spPr>
        <p:txBody>
          <a:bodyPr wrap="square" rtlCol="0">
            <a:spAutoFit/>
          </a:bodyPr>
          <a:lstStyle/>
          <a:p>
            <a:r>
              <a:rPr lang="es-MX" b="1" dirty="0"/>
              <a:t>4. Sustento para la formulación de estrategias</a:t>
            </a:r>
          </a:p>
          <a:p>
            <a:endParaRPr lang="es-MX" dirty="0"/>
          </a:p>
          <a:p>
            <a:r>
              <a:rPr lang="es-MX" dirty="0"/>
              <a:t>Las estrategias organizacionales deben basarse en:</a:t>
            </a:r>
          </a:p>
          <a:p>
            <a:endParaRPr lang="es-MX" dirty="0"/>
          </a:p>
          <a:p>
            <a:pPr marL="285750" indent="-285750">
              <a:buFont typeface="Arial" panose="020B0604020202020204" pitchFamily="34" charset="0"/>
              <a:buChar char="•"/>
            </a:pPr>
            <a:r>
              <a:rPr lang="es-MX" dirty="0"/>
              <a:t>Análisis del entorno</a:t>
            </a:r>
          </a:p>
          <a:p>
            <a:pPr marL="285750" indent="-285750">
              <a:buFont typeface="Arial" panose="020B0604020202020204" pitchFamily="34" charset="0"/>
              <a:buChar char="•"/>
            </a:pPr>
            <a:r>
              <a:rPr lang="es-MX" dirty="0"/>
              <a:t>Datos del mercado</a:t>
            </a:r>
          </a:p>
          <a:p>
            <a:pPr marL="285750" indent="-285750">
              <a:buFont typeface="Arial" panose="020B0604020202020204" pitchFamily="34" charset="0"/>
              <a:buChar char="•"/>
            </a:pPr>
            <a:r>
              <a:rPr lang="es-MX" dirty="0"/>
              <a:t>Información interna de la empresa</a:t>
            </a:r>
          </a:p>
          <a:p>
            <a:endParaRPr lang="es-MX" dirty="0"/>
          </a:p>
          <a:p>
            <a:r>
              <a:rPr lang="es-MX" dirty="0"/>
              <a:t>Esto evita </a:t>
            </a:r>
            <a:r>
              <a:rPr lang="es-MX" b="1" dirty="0"/>
              <a:t>estrategias improvisadas</a:t>
            </a:r>
            <a:r>
              <a:rPr lang="es-MX" dirty="0"/>
              <a:t>.</a:t>
            </a:r>
          </a:p>
          <a:p>
            <a:endParaRPr lang="es-MX" dirty="0"/>
          </a:p>
          <a:p>
            <a:r>
              <a:rPr lang="es-MX" b="1" dirty="0"/>
              <a:t>5. Medición del impacto de las acciones organizacionales</a:t>
            </a:r>
          </a:p>
          <a:p>
            <a:endParaRPr lang="es-MX" b="1" dirty="0"/>
          </a:p>
          <a:p>
            <a:r>
              <a:rPr lang="es-MX" dirty="0"/>
              <a:t>La investigación también sirve para evaluar:</a:t>
            </a:r>
          </a:p>
          <a:p>
            <a:endParaRPr lang="es-MX" dirty="0"/>
          </a:p>
          <a:p>
            <a:pPr marL="285750" indent="-285750">
              <a:buFont typeface="Arial" panose="020B0604020202020204" pitchFamily="34" charset="0"/>
              <a:buChar char="•"/>
            </a:pPr>
            <a:r>
              <a:rPr lang="es-MX" dirty="0"/>
              <a:t>Si una estrategia funcionó</a:t>
            </a:r>
          </a:p>
          <a:p>
            <a:pPr marL="285750" indent="-285750">
              <a:buFont typeface="Arial" panose="020B0604020202020204" pitchFamily="34" charset="0"/>
              <a:buChar char="•"/>
            </a:pPr>
            <a:r>
              <a:rPr lang="es-MX" dirty="0"/>
              <a:t>Qué resultados generó</a:t>
            </a:r>
          </a:p>
          <a:p>
            <a:pPr marL="285750" indent="-285750">
              <a:buFont typeface="Arial" panose="020B0604020202020204" pitchFamily="34" charset="0"/>
              <a:buChar char="•"/>
            </a:pPr>
            <a:r>
              <a:rPr lang="es-MX" dirty="0"/>
              <a:t>Qué ajustes se necesitan</a:t>
            </a:r>
          </a:p>
          <a:p>
            <a:endParaRPr lang="es-MX" dirty="0"/>
          </a:p>
          <a:p>
            <a:r>
              <a:rPr lang="es-MX" dirty="0"/>
              <a:t>Es decir, permite </a:t>
            </a:r>
            <a:r>
              <a:rPr lang="es-MX" b="1" dirty="0"/>
              <a:t>medir resultados</a:t>
            </a:r>
            <a:r>
              <a:rPr lang="es-MX" dirty="0"/>
              <a:t>.</a:t>
            </a:r>
          </a:p>
          <a:p>
            <a:endParaRPr lang="es-MX" dirty="0"/>
          </a:p>
        </p:txBody>
      </p:sp>
    </p:spTree>
    <p:extLst>
      <p:ext uri="{BB962C8B-B14F-4D97-AF65-F5344CB8AC3E}">
        <p14:creationId xmlns:p14="http://schemas.microsoft.com/office/powerpoint/2010/main" val="2253482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E3FD2E0-4E70-6275-757D-5E4DA2864208}"/>
              </a:ext>
            </a:extLst>
          </p:cNvPr>
          <p:cNvSpPr txBox="1"/>
          <p:nvPr/>
        </p:nvSpPr>
        <p:spPr>
          <a:xfrm>
            <a:off x="403123" y="393290"/>
            <a:ext cx="11454580" cy="3139321"/>
          </a:xfrm>
          <a:prstGeom prst="rect">
            <a:avLst/>
          </a:prstGeom>
          <a:noFill/>
        </p:spPr>
        <p:txBody>
          <a:bodyPr wrap="square" rtlCol="0">
            <a:spAutoFit/>
          </a:bodyPr>
          <a:lstStyle/>
          <a:p>
            <a:r>
              <a:rPr lang="es-MX" b="1" dirty="0"/>
              <a:t>6. Mejora de la competitividad empresarial</a:t>
            </a:r>
          </a:p>
          <a:p>
            <a:endParaRPr lang="es-MX" b="1" dirty="0"/>
          </a:p>
          <a:p>
            <a:r>
              <a:rPr lang="es-MX" dirty="0"/>
              <a:t>Las empresas que toman decisiones basadas en investigación:</a:t>
            </a:r>
          </a:p>
          <a:p>
            <a:endParaRPr lang="es-MX" dirty="0"/>
          </a:p>
          <a:p>
            <a:pPr marL="285750" indent="-285750">
              <a:buFont typeface="Arial" panose="020B0604020202020204" pitchFamily="34" charset="0"/>
              <a:buChar char="•"/>
            </a:pPr>
            <a:r>
              <a:rPr lang="es-MX" dirty="0"/>
              <a:t>Innovan más</a:t>
            </a:r>
          </a:p>
          <a:p>
            <a:pPr marL="285750" indent="-285750">
              <a:buFont typeface="Arial" panose="020B0604020202020204" pitchFamily="34" charset="0"/>
              <a:buChar char="•"/>
            </a:pPr>
            <a:r>
              <a:rPr lang="es-MX" dirty="0"/>
              <a:t>Reaccionan mejor al mercado</a:t>
            </a:r>
          </a:p>
          <a:p>
            <a:pPr marL="285750" indent="-285750">
              <a:buFont typeface="Arial" panose="020B0604020202020204" pitchFamily="34" charset="0"/>
              <a:buChar char="•"/>
            </a:pPr>
            <a:r>
              <a:rPr lang="es-MX" dirty="0"/>
              <a:t>Reducen riesgos</a:t>
            </a:r>
          </a:p>
          <a:p>
            <a:endParaRPr lang="es-MX" dirty="0"/>
          </a:p>
          <a:p>
            <a:r>
              <a:rPr lang="es-MX" dirty="0"/>
              <a:t>Esto mejora su </a:t>
            </a:r>
            <a:r>
              <a:rPr lang="es-MX" b="1" dirty="0"/>
              <a:t>ventaja competitiva</a:t>
            </a:r>
            <a:r>
              <a:rPr lang="es-MX" dirty="0"/>
              <a:t>.</a:t>
            </a:r>
          </a:p>
          <a:p>
            <a:endParaRPr lang="es-MX" dirty="0"/>
          </a:p>
          <a:p>
            <a:endParaRPr lang="es-MX" dirty="0"/>
          </a:p>
        </p:txBody>
      </p:sp>
    </p:spTree>
    <p:extLst>
      <p:ext uri="{BB962C8B-B14F-4D97-AF65-F5344CB8AC3E}">
        <p14:creationId xmlns:p14="http://schemas.microsoft.com/office/powerpoint/2010/main" val="1562164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6282E47-4C7B-570B-ACE6-2E3E4E3ECBBE}"/>
              </a:ext>
            </a:extLst>
          </p:cNvPr>
          <p:cNvSpPr txBox="1"/>
          <p:nvPr/>
        </p:nvSpPr>
        <p:spPr>
          <a:xfrm>
            <a:off x="1" y="0"/>
            <a:ext cx="11808542" cy="5262979"/>
          </a:xfrm>
          <a:prstGeom prst="rect">
            <a:avLst/>
          </a:prstGeom>
          <a:noFill/>
        </p:spPr>
        <p:txBody>
          <a:bodyPr wrap="square" rtlCol="0">
            <a:spAutoFit/>
          </a:bodyPr>
          <a:lstStyle/>
          <a:p>
            <a:r>
              <a:rPr lang="es-MX" sz="1400" b="1" dirty="0"/>
              <a:t>McDonald's y el menú de desayuno todo el día</a:t>
            </a:r>
          </a:p>
          <a:p>
            <a:endParaRPr lang="es-MX" sz="1400" b="1" dirty="0"/>
          </a:p>
          <a:p>
            <a:r>
              <a:rPr lang="es-MX" sz="1400" dirty="0"/>
              <a:t>En 2015, McDonald's utilizó investigación de mercado para identificar que muchos clientes querían comprar productos de desayuno fuera del horario tradicional. Con base en esos datos, la empresa lanzó el menú de desayuno todo el día, lo que generó un aumento de aproximadamente 5.7 % en las ventas en Estados Unidos.</a:t>
            </a:r>
          </a:p>
          <a:p>
            <a:endParaRPr lang="es-MX" sz="1400" b="1" dirty="0"/>
          </a:p>
          <a:p>
            <a:r>
              <a:rPr lang="es-MX" sz="1400" b="1" dirty="0"/>
              <a:t>a) Situación inicial</a:t>
            </a:r>
          </a:p>
          <a:p>
            <a:endParaRPr lang="es-MX" sz="1400" dirty="0"/>
          </a:p>
          <a:p>
            <a:r>
              <a:rPr lang="es-MX" sz="1400" dirty="0"/>
              <a:t>Durante varios años, McDonald's observó que sus ventas en algunas regiones estaban </a:t>
            </a:r>
            <a:r>
              <a:rPr lang="es-MX" sz="1400" b="1" dirty="0"/>
              <a:t>estancadas</a:t>
            </a:r>
            <a:r>
              <a:rPr lang="es-MX" sz="1400" dirty="0"/>
              <a:t> y enfrentaba </a:t>
            </a:r>
            <a:r>
              <a:rPr lang="es-MX" sz="1400" b="1" dirty="0"/>
              <a:t>mayor competencia en el sector de comida rápida</a:t>
            </a:r>
            <a:r>
              <a:rPr lang="es-MX" sz="1400" dirty="0"/>
              <a:t>.</a:t>
            </a:r>
          </a:p>
          <a:p>
            <a:endParaRPr lang="es-MX" sz="1400" dirty="0"/>
          </a:p>
          <a:p>
            <a:r>
              <a:rPr lang="es-MX" sz="1400" dirty="0"/>
              <a:t>La empresa necesitaba </a:t>
            </a:r>
            <a:r>
              <a:rPr lang="es-MX" sz="1400" b="1" dirty="0"/>
              <a:t>mejorar su competitividad en el mercado</a:t>
            </a:r>
            <a:r>
              <a:rPr lang="es-MX" sz="1400" dirty="0"/>
              <a:t>.</a:t>
            </a:r>
          </a:p>
          <a:p>
            <a:br>
              <a:rPr lang="es-MX" sz="1400" dirty="0"/>
            </a:br>
            <a:endParaRPr lang="es-MX" sz="1400" dirty="0"/>
          </a:p>
          <a:p>
            <a:r>
              <a:rPr lang="es-MX" sz="1400" b="1" dirty="0"/>
              <a:t>b) Investigación realizada</a:t>
            </a:r>
          </a:p>
          <a:p>
            <a:endParaRPr lang="es-MX" sz="1400" dirty="0"/>
          </a:p>
          <a:p>
            <a:r>
              <a:rPr lang="es-MX" sz="1400" dirty="0"/>
              <a:t>Antes de tomar decisiones, la empresa realizó </a:t>
            </a:r>
            <a:r>
              <a:rPr lang="es-MX" sz="1400" b="1" dirty="0"/>
              <a:t>investigación de mercado</a:t>
            </a:r>
            <a:r>
              <a:rPr lang="es-MX" sz="1400" dirty="0"/>
              <a:t>, que incluyó:</a:t>
            </a:r>
          </a:p>
          <a:p>
            <a:endParaRPr lang="es-MX" sz="1400" dirty="0"/>
          </a:p>
          <a:p>
            <a:pPr marL="285750" indent="-285750">
              <a:buFont typeface="Arial" panose="020B0604020202020204" pitchFamily="34" charset="0"/>
              <a:buChar char="•"/>
            </a:pPr>
            <a:r>
              <a:rPr lang="es-MX" sz="1400" dirty="0"/>
              <a:t>Análisis de hábitos de consumo</a:t>
            </a:r>
          </a:p>
          <a:p>
            <a:pPr marL="285750" indent="-285750">
              <a:buFont typeface="Arial" panose="020B0604020202020204" pitchFamily="34" charset="0"/>
              <a:buChar char="•"/>
            </a:pPr>
            <a:r>
              <a:rPr lang="es-MX" sz="1400" dirty="0"/>
              <a:t>Encuestas a clientes</a:t>
            </a:r>
          </a:p>
          <a:p>
            <a:pPr marL="285750" indent="-285750">
              <a:buFont typeface="Arial" panose="020B0604020202020204" pitchFamily="34" charset="0"/>
              <a:buChar char="•"/>
            </a:pPr>
            <a:r>
              <a:rPr lang="es-MX" sz="1400" dirty="0"/>
              <a:t>Análisis de horarios de compra</a:t>
            </a:r>
          </a:p>
          <a:p>
            <a:pPr marL="285750" indent="-285750">
              <a:buFont typeface="Arial" panose="020B0604020202020204" pitchFamily="34" charset="0"/>
              <a:buChar char="•"/>
            </a:pPr>
            <a:r>
              <a:rPr lang="es-MX" sz="1400" dirty="0"/>
              <a:t>Estudio del comportamiento del consumidor</a:t>
            </a:r>
          </a:p>
          <a:p>
            <a:pPr marL="285750" indent="-285750">
              <a:buFont typeface="Arial" panose="020B0604020202020204" pitchFamily="34" charset="0"/>
              <a:buChar char="•"/>
            </a:pPr>
            <a:endParaRPr lang="es-MX" sz="1400" dirty="0"/>
          </a:p>
          <a:p>
            <a:r>
              <a:rPr lang="es-MX" sz="1400" dirty="0"/>
              <a:t> Muchos clientes querían </a:t>
            </a:r>
            <a:r>
              <a:rPr lang="es-MX" sz="1400" b="1" dirty="0"/>
              <a:t>comprar productos de desayuno fuera del horario tradicional de la mañana</a:t>
            </a:r>
            <a:r>
              <a:rPr lang="es-MX" sz="1400" dirty="0"/>
              <a:t>. </a:t>
            </a:r>
          </a:p>
        </p:txBody>
      </p:sp>
    </p:spTree>
    <p:extLst>
      <p:ext uri="{BB962C8B-B14F-4D97-AF65-F5344CB8AC3E}">
        <p14:creationId xmlns:p14="http://schemas.microsoft.com/office/powerpoint/2010/main" val="113632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90E8F3D-1219-F586-B1DB-3AA7996AFA0C}"/>
              </a:ext>
            </a:extLst>
          </p:cNvPr>
          <p:cNvSpPr txBox="1"/>
          <p:nvPr/>
        </p:nvSpPr>
        <p:spPr>
          <a:xfrm>
            <a:off x="452284" y="235974"/>
            <a:ext cx="11346426" cy="6186309"/>
          </a:xfrm>
          <a:prstGeom prst="rect">
            <a:avLst/>
          </a:prstGeom>
          <a:noFill/>
        </p:spPr>
        <p:txBody>
          <a:bodyPr wrap="square" rtlCol="0">
            <a:spAutoFit/>
          </a:bodyPr>
          <a:lstStyle/>
          <a:p>
            <a:r>
              <a:rPr lang="es-MX" b="1"/>
              <a:t>Actividad: Diagnóstico rápido</a:t>
            </a:r>
          </a:p>
          <a:p>
            <a:endParaRPr lang="es-MX" b="1"/>
          </a:p>
          <a:p>
            <a:r>
              <a:rPr lang="es-MX" b="1"/>
              <a:t>Caso:</a:t>
            </a:r>
          </a:p>
          <a:p>
            <a:endParaRPr lang="es-MX"/>
          </a:p>
          <a:p>
            <a:r>
              <a:rPr lang="es-MX"/>
              <a:t>Una empresa reporta </a:t>
            </a:r>
            <a:r>
              <a:rPr lang="es-MX" b="1"/>
              <a:t>alta rotación de personal</a:t>
            </a:r>
            <a:r>
              <a:rPr lang="es-MX"/>
              <a:t>.</a:t>
            </a:r>
          </a:p>
          <a:p>
            <a:endParaRPr lang="es-MX"/>
          </a:p>
          <a:p>
            <a:r>
              <a:rPr lang="es-MX"/>
              <a:t>Pregunta:</a:t>
            </a:r>
          </a:p>
          <a:p>
            <a:endParaRPr lang="es-MX"/>
          </a:p>
          <a:p>
            <a:pPr marL="342900" indent="-342900">
              <a:buAutoNum type="alphaLcParenR"/>
            </a:pPr>
            <a:r>
              <a:rPr lang="es-MX"/>
              <a:t>¿Qué tipo de investigación realizarían?</a:t>
            </a:r>
          </a:p>
          <a:p>
            <a:pPr marL="342900" indent="-342900">
              <a:buAutoNum type="alphaLcParenR"/>
            </a:pPr>
            <a:r>
              <a:rPr lang="es-MX"/>
              <a:t>¿Qué información recopilarían?</a:t>
            </a:r>
          </a:p>
          <a:p>
            <a:pPr marL="342900" indent="-342900">
              <a:buAutoNum type="alphaLcParenR"/>
            </a:pPr>
            <a:r>
              <a:rPr lang="es-MX"/>
              <a:t>¿Qué herramientas utilizarían?</a:t>
            </a:r>
          </a:p>
          <a:p>
            <a:pPr marL="742950" lvl="1" indent="-285750">
              <a:buFont typeface="Arial" panose="020B0604020202020204" pitchFamily="34" charset="0"/>
              <a:buChar char="•"/>
            </a:pPr>
            <a:r>
              <a:rPr lang="es-MX"/>
              <a:t>Encuestas</a:t>
            </a:r>
          </a:p>
          <a:p>
            <a:pPr marL="742950" lvl="1" indent="-285750">
              <a:buFont typeface="Arial" panose="020B0604020202020204" pitchFamily="34" charset="0"/>
              <a:buChar char="•"/>
            </a:pPr>
            <a:r>
              <a:rPr lang="es-MX"/>
              <a:t>Entrevistas</a:t>
            </a:r>
          </a:p>
          <a:p>
            <a:pPr marL="742950" lvl="1" indent="-285750">
              <a:buFont typeface="Arial" panose="020B0604020202020204" pitchFamily="34" charset="0"/>
              <a:buChar char="•"/>
            </a:pPr>
            <a:r>
              <a:rPr lang="es-MX"/>
              <a:t>Análisis de datos</a:t>
            </a:r>
          </a:p>
          <a:p>
            <a:pPr marL="742950" lvl="1" indent="-285750">
              <a:buFont typeface="Arial" panose="020B0604020202020204" pitchFamily="34" charset="0"/>
              <a:buChar char="•"/>
            </a:pPr>
            <a:r>
              <a:rPr lang="es-MX"/>
              <a:t>Observación</a:t>
            </a:r>
          </a:p>
          <a:p>
            <a:pPr marL="742950" lvl="1" indent="-285750">
              <a:buFont typeface="Arial" panose="020B0604020202020204" pitchFamily="34" charset="0"/>
              <a:buChar char="•"/>
            </a:pPr>
            <a:endParaRPr lang="es-MX"/>
          </a:p>
          <a:p>
            <a:pPr marL="742950" lvl="1" indent="-285750">
              <a:buFont typeface="Arial" panose="020B0604020202020204" pitchFamily="34" charset="0"/>
              <a:buChar char="•"/>
            </a:pPr>
            <a:endParaRPr lang="es-MX"/>
          </a:p>
          <a:p>
            <a:r>
              <a:rPr lang="es-MX"/>
              <a:t>La investigación es el </a:t>
            </a:r>
            <a:r>
              <a:rPr lang="es-MX" b="1"/>
              <a:t>pilar del trabajo de consultoría</a:t>
            </a:r>
            <a:r>
              <a:rPr lang="es-MX"/>
              <a:t>, porque permite comprender los problemas organizacionales y proponer soluciones estratégicas basadas en evidencia</a:t>
            </a:r>
          </a:p>
          <a:p>
            <a:endParaRPr lang="es-MX"/>
          </a:p>
          <a:p>
            <a:r>
              <a:rPr lang="es-MX" b="1"/>
              <a:t>Un buen consultor no vende opiniones, vende soluciones fundamentadas en investigación.</a:t>
            </a:r>
            <a:endParaRPr lang="es-MX"/>
          </a:p>
          <a:p>
            <a:pPr marL="742950" lvl="1" indent="-285750">
              <a:buFont typeface="Arial" panose="020B0604020202020204" pitchFamily="34" charset="0"/>
              <a:buChar char="•"/>
            </a:pPr>
            <a:endParaRPr lang="es-MX" dirty="0"/>
          </a:p>
        </p:txBody>
      </p:sp>
    </p:spTree>
    <p:extLst>
      <p:ext uri="{BB962C8B-B14F-4D97-AF65-F5344CB8AC3E}">
        <p14:creationId xmlns:p14="http://schemas.microsoft.com/office/powerpoint/2010/main" val="453647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E65BFB81-3475-5CF5-8EE2-5569CD7E90BB}"/>
              </a:ext>
            </a:extLst>
          </p:cNvPr>
          <p:cNvGraphicFramePr>
            <a:graphicFrameLocks noGrp="1"/>
          </p:cNvGraphicFramePr>
          <p:nvPr>
            <p:extLst>
              <p:ext uri="{D42A27DB-BD31-4B8C-83A1-F6EECF244321}">
                <p14:modId xmlns:p14="http://schemas.microsoft.com/office/powerpoint/2010/main" val="1198044294"/>
              </p:ext>
            </p:extLst>
          </p:nvPr>
        </p:nvGraphicFramePr>
        <p:xfrm>
          <a:off x="643467" y="871671"/>
          <a:ext cx="10905068" cy="5114662"/>
        </p:xfrm>
        <a:graphic>
          <a:graphicData uri="http://schemas.openxmlformats.org/drawingml/2006/table">
            <a:tbl>
              <a:tblPr firstRow="1" bandRow="1">
                <a:tableStyleId>{5C22544A-7EE6-4342-B048-85BDC9FD1C3A}</a:tableStyleId>
              </a:tblPr>
              <a:tblGrid>
                <a:gridCol w="2198966">
                  <a:extLst>
                    <a:ext uri="{9D8B030D-6E8A-4147-A177-3AD203B41FA5}">
                      <a16:colId xmlns:a16="http://schemas.microsoft.com/office/drawing/2014/main" val="1420376777"/>
                    </a:ext>
                  </a:extLst>
                </a:gridCol>
                <a:gridCol w="2192094">
                  <a:extLst>
                    <a:ext uri="{9D8B030D-6E8A-4147-A177-3AD203B41FA5}">
                      <a16:colId xmlns:a16="http://schemas.microsoft.com/office/drawing/2014/main" val="193572741"/>
                    </a:ext>
                  </a:extLst>
                </a:gridCol>
                <a:gridCol w="1988089">
                  <a:extLst>
                    <a:ext uri="{9D8B030D-6E8A-4147-A177-3AD203B41FA5}">
                      <a16:colId xmlns:a16="http://schemas.microsoft.com/office/drawing/2014/main" val="3700978475"/>
                    </a:ext>
                  </a:extLst>
                </a:gridCol>
                <a:gridCol w="2058954">
                  <a:extLst>
                    <a:ext uri="{9D8B030D-6E8A-4147-A177-3AD203B41FA5}">
                      <a16:colId xmlns:a16="http://schemas.microsoft.com/office/drawing/2014/main" val="3321815811"/>
                    </a:ext>
                  </a:extLst>
                </a:gridCol>
                <a:gridCol w="2466965">
                  <a:extLst>
                    <a:ext uri="{9D8B030D-6E8A-4147-A177-3AD203B41FA5}">
                      <a16:colId xmlns:a16="http://schemas.microsoft.com/office/drawing/2014/main" val="3987453729"/>
                    </a:ext>
                  </a:extLst>
                </a:gridCol>
              </a:tblGrid>
              <a:tr h="554552">
                <a:tc gridSpan="5">
                  <a:txBody>
                    <a:bodyPr/>
                    <a:lstStyle/>
                    <a:p>
                      <a:pPr algn="ctr" fontAlgn="ctr">
                        <a:buNone/>
                      </a:pPr>
                      <a:r>
                        <a:rPr lang="es-MX" sz="3200" u="none" strike="noStrike" dirty="0">
                          <a:effectLst/>
                        </a:rPr>
                        <a:t>Matriz comparativa de tipos de investigación</a:t>
                      </a:r>
                      <a:endParaRPr lang="es-MX" sz="3200" b="1" i="0" u="none" strike="noStrike" dirty="0">
                        <a:solidFill>
                          <a:srgbClr val="000000"/>
                        </a:solidFill>
                        <a:effectLst/>
                        <a:latin typeface="Aptos Narrow" panose="020B0004020202020204" pitchFamily="34" charset="0"/>
                      </a:endParaRPr>
                    </a:p>
                  </a:txBody>
                  <a:tcPr marL="10308" marR="10308" marT="1030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1979589157"/>
                  </a:ext>
                </a:extLst>
              </a:tr>
              <a:tr h="286553">
                <a:tc>
                  <a:txBody>
                    <a:bodyPr/>
                    <a:lstStyle/>
                    <a:p>
                      <a:pPr algn="l" fontAlgn="b">
                        <a:buNone/>
                      </a:pPr>
                      <a:r>
                        <a:rPr lang="es-MX" sz="1500" u="none" strike="noStrike" dirty="0">
                          <a:effectLst/>
                        </a:rPr>
                        <a:t> </a:t>
                      </a:r>
                      <a:endParaRPr lang="es-MX" sz="1500" b="0" i="0" u="none" strike="noStrike" dirty="0">
                        <a:solidFill>
                          <a:srgbClr val="000000"/>
                        </a:solidFill>
                        <a:effectLst/>
                        <a:latin typeface="Aptos Narrow" panose="020B0004020202020204" pitchFamily="34" charset="0"/>
                      </a:endParaRPr>
                    </a:p>
                  </a:txBody>
                  <a:tcPr marL="10308" marR="10308" marT="10308" marB="0" anchor="b"/>
                </a:tc>
                <a:tc>
                  <a:txBody>
                    <a:bodyPr/>
                    <a:lstStyle/>
                    <a:p>
                      <a:pPr algn="l" fontAlgn="b">
                        <a:buNone/>
                      </a:pPr>
                      <a:endParaRPr lang="es-MX" sz="1500" b="0" i="0" u="none" strike="noStrike" dirty="0">
                        <a:solidFill>
                          <a:srgbClr val="000000"/>
                        </a:solidFill>
                        <a:effectLst/>
                        <a:latin typeface="Aptos Narrow" panose="020B0004020202020204" pitchFamily="34" charset="0"/>
                      </a:endParaRPr>
                    </a:p>
                  </a:txBody>
                  <a:tcPr marL="10308" marR="10308" marT="10308" marB="0" anchor="b"/>
                </a:tc>
                <a:tc>
                  <a:txBody>
                    <a:bodyPr/>
                    <a:lstStyle/>
                    <a:p>
                      <a:pPr algn="l" fontAlgn="b">
                        <a:buNone/>
                      </a:pPr>
                      <a:endParaRPr lang="es-MX" sz="1500" b="0" i="0" u="none" strike="noStrike" dirty="0">
                        <a:solidFill>
                          <a:srgbClr val="000000"/>
                        </a:solidFill>
                        <a:effectLst/>
                        <a:latin typeface="Aptos Narrow" panose="020B0004020202020204" pitchFamily="34" charset="0"/>
                      </a:endParaRPr>
                    </a:p>
                  </a:txBody>
                  <a:tcPr marL="10308" marR="10308" marT="10308" marB="0" anchor="b"/>
                </a:tc>
                <a:tc>
                  <a:txBody>
                    <a:bodyPr/>
                    <a:lstStyle/>
                    <a:p>
                      <a:pPr algn="l" fontAlgn="b">
                        <a:buNone/>
                      </a:pPr>
                      <a:endParaRPr lang="es-MX" sz="1500" b="0" i="0" u="none" strike="noStrike" dirty="0">
                        <a:solidFill>
                          <a:srgbClr val="000000"/>
                        </a:solidFill>
                        <a:effectLst/>
                        <a:latin typeface="Aptos Narrow" panose="020B0004020202020204" pitchFamily="34" charset="0"/>
                      </a:endParaRPr>
                    </a:p>
                  </a:txBody>
                  <a:tcPr marL="10308" marR="10308" marT="10308" marB="0" anchor="b"/>
                </a:tc>
                <a:tc>
                  <a:txBody>
                    <a:bodyPr/>
                    <a:lstStyle/>
                    <a:p>
                      <a:pPr algn="l" fontAlgn="b">
                        <a:buNone/>
                      </a:pPr>
                      <a:r>
                        <a:rPr lang="es-MX" sz="1500" u="none" strike="noStrike" dirty="0">
                          <a:effectLst/>
                        </a:rPr>
                        <a:t> </a:t>
                      </a:r>
                      <a:endParaRPr lang="es-MX" sz="1500" b="0" i="0" u="none" strike="noStrike" dirty="0">
                        <a:solidFill>
                          <a:srgbClr val="000000"/>
                        </a:solidFill>
                        <a:effectLst/>
                        <a:latin typeface="Aptos Narrow" panose="020B0004020202020204" pitchFamily="34" charset="0"/>
                      </a:endParaRPr>
                    </a:p>
                  </a:txBody>
                  <a:tcPr marL="10308" marR="10308" marT="10308" marB="0" anchor="b"/>
                </a:tc>
                <a:extLst>
                  <a:ext uri="{0D108BD9-81ED-4DB2-BD59-A6C34878D82A}">
                    <a16:rowId xmlns:a16="http://schemas.microsoft.com/office/drawing/2014/main" val="3752703705"/>
                  </a:ext>
                </a:extLst>
              </a:tr>
              <a:tr h="286553">
                <a:tc>
                  <a:txBody>
                    <a:bodyPr/>
                    <a:lstStyle/>
                    <a:p>
                      <a:pPr algn="ctr" fontAlgn="ctr">
                        <a:buNone/>
                      </a:pPr>
                      <a:r>
                        <a:rPr lang="es-MX" sz="1500" u="none" strike="noStrike" dirty="0">
                          <a:effectLst/>
                        </a:rPr>
                        <a:t>Criterio</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ctr" fontAlgn="ctr">
                        <a:buNone/>
                      </a:pPr>
                      <a:r>
                        <a:rPr lang="es-MX" sz="1500" u="none" strike="noStrike" dirty="0">
                          <a:effectLst/>
                        </a:rPr>
                        <a:t>Investigación Académica</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ctr" fontAlgn="ctr">
                        <a:buNone/>
                      </a:pPr>
                      <a:r>
                        <a:rPr lang="es-MX" sz="1500" u="none" strike="noStrike" dirty="0">
                          <a:effectLst/>
                        </a:rPr>
                        <a:t>Investigación Aplicada</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ctr" fontAlgn="ctr">
                        <a:buNone/>
                      </a:pPr>
                      <a:r>
                        <a:rPr lang="es-MX" sz="1500" u="none" strike="noStrike" dirty="0">
                          <a:effectLst/>
                        </a:rPr>
                        <a:t>Investigación Primaria</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ctr" fontAlgn="ctr">
                        <a:buNone/>
                      </a:pPr>
                      <a:r>
                        <a:rPr lang="es-MX" sz="1500" u="none" strike="noStrike" dirty="0">
                          <a:effectLst/>
                        </a:rPr>
                        <a:t>Investigación Secundaria</a:t>
                      </a:r>
                      <a:endParaRPr lang="es-MX" sz="1500" b="1"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690577804"/>
                  </a:ext>
                </a:extLst>
              </a:tr>
              <a:tr h="740090">
                <a:tc>
                  <a:txBody>
                    <a:bodyPr/>
                    <a:lstStyle/>
                    <a:p>
                      <a:pPr algn="l" fontAlgn="ctr">
                        <a:buNone/>
                      </a:pPr>
                      <a:r>
                        <a:rPr lang="es-MX" sz="1500" u="none" strike="noStrike" dirty="0">
                          <a:effectLst/>
                        </a:rPr>
                        <a:t>Objetivo principal</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Generar conocimiento teórico y científico</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Resolver problemas específicos en organizaciones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Obtener datos nuevos directamente de la fuente</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Analizar información que ya existe</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1829368156"/>
                  </a:ext>
                </a:extLst>
              </a:tr>
              <a:tr h="513322">
                <a:tc>
                  <a:txBody>
                    <a:bodyPr/>
                    <a:lstStyle/>
                    <a:p>
                      <a:pPr algn="l" fontAlgn="ctr">
                        <a:buNone/>
                      </a:pPr>
                      <a:r>
                        <a:rPr lang="es-MX" sz="1500" u="none" strike="noStrike" dirty="0">
                          <a:effectLst/>
                        </a:rPr>
                        <a:t>Enfoque</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Teórico y conceptual</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Práctico y orientado a soluciones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Recolección directa de información</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Análisis de información previamente recopilada</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558751043"/>
                  </a:ext>
                </a:extLst>
              </a:tr>
              <a:tr h="740090">
                <a:tc>
                  <a:txBody>
                    <a:bodyPr/>
                    <a:lstStyle/>
                    <a:p>
                      <a:pPr algn="l" fontAlgn="ctr">
                        <a:buNone/>
                      </a:pPr>
                      <a:r>
                        <a:rPr lang="es-MX" sz="1500" u="none" strike="noStrike" dirty="0">
                          <a:effectLst/>
                        </a:rPr>
                        <a:t>Quién la realiza</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Universidades, investigadores, centros académicos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Consultores, empresas, organizaciones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Investigadores, consultores, empresas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Investigadores, consultores, analistas</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148477354"/>
                  </a:ext>
                </a:extLst>
              </a:tr>
              <a:tr h="740090">
                <a:tc>
                  <a:txBody>
                    <a:bodyPr/>
                    <a:lstStyle/>
                    <a:p>
                      <a:pPr algn="l" fontAlgn="ctr">
                        <a:buNone/>
                      </a:pPr>
                      <a:r>
                        <a:rPr lang="es-MX" sz="1500" u="none" strike="noStrike" dirty="0">
                          <a:effectLst/>
                        </a:rPr>
                        <a:t>Obtención de datos</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Estudios científicos y metodológicos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Datos organizacionales y del entorno</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Encuestas, entrevistas, observación, experimentos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Libros, artículos, informes, estadísticas</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366834477"/>
                  </a:ext>
                </a:extLst>
              </a:tr>
              <a:tr h="513322">
                <a:tc>
                  <a:txBody>
                    <a:bodyPr/>
                    <a:lstStyle/>
                    <a:p>
                      <a:pPr algn="l" fontAlgn="ctr">
                        <a:buNone/>
                      </a:pPr>
                      <a:r>
                        <a:rPr lang="es-MX" sz="1500" u="none" strike="noStrike" dirty="0">
                          <a:effectLst/>
                        </a:rPr>
                        <a:t>Aplicación práctica</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Puede ser indirecta o a largo plazo</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Aplicación inmediata en la organización</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Apoya investigaciones académicas o aplicadas</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Apoya análisis preliminares o diagnósticos</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306721775"/>
                  </a:ext>
                </a:extLst>
              </a:tr>
              <a:tr h="740090">
                <a:tc>
                  <a:txBody>
                    <a:bodyPr/>
                    <a:lstStyle/>
                    <a:p>
                      <a:pPr algn="l" fontAlgn="ctr">
                        <a:buNone/>
                      </a:pPr>
                      <a:r>
                        <a:rPr lang="es-MX" sz="1500" u="none" strike="noStrike" dirty="0">
                          <a:effectLst/>
                        </a:rPr>
                        <a:t>Ejemplo</a:t>
                      </a:r>
                      <a:endParaRPr lang="es-MX" sz="1500" b="1"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Estudio sobre teorías de liderazgo organizacional</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Diagnóstico de clima laboral en una empresa</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Encuesta a clientes sobre satisfacción</a:t>
                      </a:r>
                      <a:endParaRPr lang="es-MX" sz="1500" b="0" i="0" u="none" strike="noStrike" dirty="0">
                        <a:solidFill>
                          <a:srgbClr val="000000"/>
                        </a:solidFill>
                        <a:effectLst/>
                        <a:latin typeface="Aptos Narrow" panose="020B0004020202020204" pitchFamily="34" charset="0"/>
                      </a:endParaRPr>
                    </a:p>
                  </a:txBody>
                  <a:tcPr marL="10308" marR="10308" marT="10308" marB="0" anchor="ctr"/>
                </a:tc>
                <a:tc>
                  <a:txBody>
                    <a:bodyPr/>
                    <a:lstStyle/>
                    <a:p>
                      <a:pPr algn="l" fontAlgn="ctr">
                        <a:buNone/>
                      </a:pPr>
                      <a:r>
                        <a:rPr lang="es-MX" sz="1500" u="none" strike="noStrike" dirty="0">
                          <a:effectLst/>
                        </a:rPr>
                        <a:t>Uso de estadísticas de mercado o reportes de industria </a:t>
                      </a:r>
                      <a:endParaRPr lang="es-MX" sz="1500" b="0" i="0" u="none" strike="noStrike" dirty="0">
                        <a:solidFill>
                          <a:srgbClr val="000000"/>
                        </a:solidFill>
                        <a:effectLst/>
                        <a:latin typeface="Aptos Narrow" panose="020B0004020202020204" pitchFamily="34" charset="0"/>
                      </a:endParaRPr>
                    </a:p>
                  </a:txBody>
                  <a:tcPr marL="10308" marR="10308" marT="10308" marB="0" anchor="ctr"/>
                </a:tc>
                <a:extLst>
                  <a:ext uri="{0D108BD9-81ED-4DB2-BD59-A6C34878D82A}">
                    <a16:rowId xmlns:a16="http://schemas.microsoft.com/office/drawing/2014/main" val="3113977685"/>
                  </a:ext>
                </a:extLst>
              </a:tr>
            </a:tbl>
          </a:graphicData>
        </a:graphic>
      </p:graphicFrame>
    </p:spTree>
    <p:extLst>
      <p:ext uri="{BB962C8B-B14F-4D97-AF65-F5344CB8AC3E}">
        <p14:creationId xmlns:p14="http://schemas.microsoft.com/office/powerpoint/2010/main" val="2713774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78A90E3-C4F7-338E-FD6B-4B5D50BFBD4C}"/>
              </a:ext>
            </a:extLst>
          </p:cNvPr>
          <p:cNvSpPr txBox="1"/>
          <p:nvPr/>
        </p:nvSpPr>
        <p:spPr>
          <a:xfrm>
            <a:off x="894303" y="984738"/>
            <a:ext cx="10480431" cy="4801314"/>
          </a:xfrm>
          <a:prstGeom prst="rect">
            <a:avLst/>
          </a:prstGeom>
          <a:noFill/>
        </p:spPr>
        <p:txBody>
          <a:bodyPr wrap="square" rtlCol="0">
            <a:spAutoFit/>
          </a:bodyPr>
          <a:lstStyle/>
          <a:p>
            <a:r>
              <a:rPr lang="es-MX" dirty="0"/>
              <a:t>Esta asignatura Investigación y Análisis para la Consultoría te brinda las herramientas metodológicas necesarias para la toma de decisiones fundamentadas en datos. </a:t>
            </a:r>
          </a:p>
          <a:p>
            <a:endParaRPr lang="es-MX" dirty="0"/>
          </a:p>
          <a:p>
            <a:r>
              <a:rPr lang="es-MX" dirty="0"/>
              <a:t>Al concluir el estudio de todas las unidades, como futuro consultor, desarrollarás habilidades en la aplicación de métodos de investigación cuantitativa y cualitativa, fortaleciendo tu capacidad de analizar información, interpretar resultados y proponer soluciones estratégicas para organizaciones de diversos sectores.</a:t>
            </a:r>
          </a:p>
          <a:p>
            <a:endParaRPr lang="es-MX" dirty="0"/>
          </a:p>
          <a:p>
            <a:r>
              <a:rPr lang="es-MX" dirty="0"/>
              <a:t>El programa aborda temas clave como:</a:t>
            </a:r>
          </a:p>
          <a:p>
            <a:endParaRPr lang="es-MX" dirty="0"/>
          </a:p>
          <a:p>
            <a:pPr marL="285750" indent="-285750">
              <a:buFont typeface="Arial" panose="020B0604020202020204" pitchFamily="34" charset="0"/>
              <a:buChar char="•"/>
            </a:pPr>
            <a:r>
              <a:rPr lang="es-MX" dirty="0"/>
              <a:t>La importancia de la investigación en proyectos de consultoría</a:t>
            </a:r>
          </a:p>
          <a:p>
            <a:pPr marL="285750" indent="-285750">
              <a:buFont typeface="Arial" panose="020B0604020202020204" pitchFamily="34" charset="0"/>
              <a:buChar char="•"/>
            </a:pPr>
            <a:r>
              <a:rPr lang="es-MX" dirty="0"/>
              <a:t>Los principios y diferencias entre los enfoques cuantitativo y cualitativo</a:t>
            </a:r>
          </a:p>
          <a:p>
            <a:pPr marL="285750" indent="-285750">
              <a:buFont typeface="Arial" panose="020B0604020202020204" pitchFamily="34" charset="0"/>
              <a:buChar char="•"/>
            </a:pPr>
            <a:r>
              <a:rPr lang="es-MX" dirty="0"/>
              <a:t>El diseño de investigaciones experimentales, descriptivas y exploratorias, así como el uso de instrumentos para la recolección de datos, incluyendo encuestas, entrevistas y técnicas para grupos focales</a:t>
            </a:r>
          </a:p>
          <a:p>
            <a:pPr marL="285750" indent="-285750">
              <a:buFont typeface="Arial" panose="020B0604020202020204" pitchFamily="34" charset="0"/>
              <a:buChar char="•"/>
            </a:pPr>
            <a:r>
              <a:rPr lang="es-MX" dirty="0"/>
              <a:t>Además, se enfatiza el manejo ético de la información y la validación de instrumentos de investigación, aspectos fundamentales en la práctica profesional.</a:t>
            </a:r>
          </a:p>
        </p:txBody>
      </p:sp>
    </p:spTree>
    <p:extLst>
      <p:ext uri="{BB962C8B-B14F-4D97-AF65-F5344CB8AC3E}">
        <p14:creationId xmlns:p14="http://schemas.microsoft.com/office/powerpoint/2010/main" val="1293197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C6F198E-F7A1-4125-910D-641C0C2A7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07C3A25-D9A7-4F2D-B44C-FA8EB24C7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7"/>
            <a:ext cx="10905067" cy="5566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n 1">
            <a:extLst>
              <a:ext uri="{FF2B5EF4-FFF2-40B4-BE49-F238E27FC236}">
                <a16:creationId xmlns:a16="http://schemas.microsoft.com/office/drawing/2014/main" id="{A1EA0512-5C13-2287-B0BB-6135A9B9B24E}"/>
              </a:ext>
            </a:extLst>
          </p:cNvPr>
          <p:cNvPicPr>
            <a:picLocks noChangeAspect="1"/>
          </p:cNvPicPr>
          <p:nvPr/>
        </p:nvPicPr>
        <p:blipFill>
          <a:blip r:embed="rId2"/>
          <a:stretch>
            <a:fillRect/>
          </a:stretch>
        </p:blipFill>
        <p:spPr>
          <a:xfrm>
            <a:off x="1128098" y="2129489"/>
            <a:ext cx="9943170" cy="2595229"/>
          </a:xfrm>
          <a:prstGeom prst="rect">
            <a:avLst/>
          </a:prstGeom>
        </p:spPr>
      </p:pic>
      <p:sp>
        <p:nvSpPr>
          <p:cNvPr id="11" name="Rectangle 10">
            <a:extLst>
              <a:ext uri="{FF2B5EF4-FFF2-40B4-BE49-F238E27FC236}">
                <a16:creationId xmlns:a16="http://schemas.microsoft.com/office/drawing/2014/main" id="{18E8515E-B8C8-482A-A9B5-CE57BC080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8588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B9A4DE7-7A6F-B11D-1691-5FDF2E7B7D35}"/>
              </a:ext>
            </a:extLst>
          </p:cNvPr>
          <p:cNvSpPr txBox="1"/>
          <p:nvPr/>
        </p:nvSpPr>
        <p:spPr>
          <a:xfrm>
            <a:off x="432619" y="334297"/>
            <a:ext cx="11208775" cy="5078313"/>
          </a:xfrm>
          <a:prstGeom prst="rect">
            <a:avLst/>
          </a:prstGeom>
          <a:noFill/>
        </p:spPr>
        <p:txBody>
          <a:bodyPr wrap="square" rtlCol="0">
            <a:spAutoFit/>
          </a:bodyPr>
          <a:lstStyle/>
          <a:p>
            <a:r>
              <a:rPr lang="es-MX" dirty="0"/>
              <a:t>En un mundo empresarial cada vez más impulsado por el análisis de datos, la asignatura "Investigación y Análisis para la Consultoría" es una pieza fundamental para la formación de consultores altamente capacitados, capaces de tomar decisiones estratégicas con base en información precisa y metodológicamente sustentada.</a:t>
            </a:r>
          </a:p>
          <a:p>
            <a:endParaRPr lang="es-MX" dirty="0"/>
          </a:p>
          <a:p>
            <a:r>
              <a:rPr lang="es-MX" dirty="0"/>
              <a:t>Es fundamental que te hagas estas preguntas al comienzo y al final de la materia, ya que te permitirán identificar las competencias que has desarrollado a lo largo del curso:</a:t>
            </a:r>
          </a:p>
          <a:p>
            <a:endParaRPr lang="es-MX" dirty="0"/>
          </a:p>
          <a:p>
            <a:pPr marL="342900" indent="-342900" fontAlgn="auto">
              <a:buAutoNum type="arabicPeriod"/>
            </a:pPr>
            <a:r>
              <a:rPr lang="es-MX" dirty="0"/>
              <a:t>¿De qué manera el uso de métodos de investigación en la consultoría puede mejorar la toma de decisiones dentro de una organización?</a:t>
            </a:r>
          </a:p>
          <a:p>
            <a:pPr marL="342900" indent="-342900" fontAlgn="auto">
              <a:buAutoNum type="arabicPeriod"/>
            </a:pPr>
            <a:r>
              <a:rPr lang="es-MX" dirty="0"/>
              <a:t>¿Cómo puede un consultor garantizar la validez y confiabilidad de los datos recolectados para sustentar sus recomendaciones estratégicas?</a:t>
            </a:r>
          </a:p>
          <a:p>
            <a:pPr marL="342900" indent="-342900" fontAlgn="auto">
              <a:buAutoNum type="arabicPeriod"/>
            </a:pPr>
            <a:r>
              <a:rPr lang="es-MX" dirty="0"/>
              <a:t>En un entorno empresarial cada vez más impulsado por datos</a:t>
            </a:r>
          </a:p>
          <a:p>
            <a:pPr fontAlgn="auto"/>
            <a:endParaRPr lang="es-MX" dirty="0"/>
          </a:p>
          <a:p>
            <a:pPr marL="285750" indent="-285750" fontAlgn="auto">
              <a:buFont typeface="Arial" panose="020B0604020202020204" pitchFamily="34" charset="0"/>
              <a:buChar char="•"/>
            </a:pPr>
            <a:r>
              <a:rPr lang="es-MX" dirty="0"/>
              <a:t>¿Qué ventajas competitivas ofrece el dominio de técnicas de investigación cuantitativa y cualitativa en la consultoría?</a:t>
            </a:r>
          </a:p>
          <a:p>
            <a:pPr fontAlgn="auto"/>
            <a:r>
              <a:rPr lang="es-MX" dirty="0"/>
              <a:t>4. ¿Qué implicaciones éticas debe considerar un consultor al recolectar, analizar y presentar datos de una organización?</a:t>
            </a:r>
          </a:p>
        </p:txBody>
      </p:sp>
    </p:spTree>
    <p:extLst>
      <p:ext uri="{BB962C8B-B14F-4D97-AF65-F5344CB8AC3E}">
        <p14:creationId xmlns:p14="http://schemas.microsoft.com/office/powerpoint/2010/main" val="3352549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D897AFAE-7BA1-070B-B278-57BD160FA6AD}"/>
              </a:ext>
            </a:extLst>
          </p:cNvPr>
          <p:cNvPicPr>
            <a:picLocks noChangeAspect="1"/>
          </p:cNvPicPr>
          <p:nvPr/>
        </p:nvPicPr>
        <p:blipFill>
          <a:blip r:embed="rId2"/>
          <a:srcRect r="2126" b="-1"/>
          <a:stretch>
            <a:fillRect/>
          </a:stretch>
        </p:blipFill>
        <p:spPr>
          <a:xfrm>
            <a:off x="643467" y="643467"/>
            <a:ext cx="10905066" cy="5571066"/>
          </a:xfrm>
          <a:prstGeom prst="rect">
            <a:avLst/>
          </a:prstGeom>
        </p:spPr>
      </p:pic>
    </p:spTree>
    <p:extLst>
      <p:ext uri="{BB962C8B-B14F-4D97-AF65-F5344CB8AC3E}">
        <p14:creationId xmlns:p14="http://schemas.microsoft.com/office/powerpoint/2010/main" val="4034958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77D8644-71E4-3EE2-9785-8D440D1A3CF3}"/>
              </a:ext>
            </a:extLst>
          </p:cNvPr>
          <p:cNvPicPr>
            <a:picLocks noChangeAspect="1"/>
          </p:cNvPicPr>
          <p:nvPr/>
        </p:nvPicPr>
        <p:blipFill>
          <a:blip r:embed="rId2"/>
          <a:stretch>
            <a:fillRect/>
          </a:stretch>
        </p:blipFill>
        <p:spPr>
          <a:xfrm>
            <a:off x="3120532" y="1128098"/>
            <a:ext cx="5958302" cy="4598011"/>
          </a:xfrm>
          <a:prstGeom prst="rect">
            <a:avLst/>
          </a:prstGeom>
        </p:spPr>
      </p:pic>
    </p:spTree>
    <p:extLst>
      <p:ext uri="{BB962C8B-B14F-4D97-AF65-F5344CB8AC3E}">
        <p14:creationId xmlns:p14="http://schemas.microsoft.com/office/powerpoint/2010/main" val="194239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CA43807F-FA8C-45DD-5B8D-40FEC4290B43}"/>
              </a:ext>
            </a:extLst>
          </p:cNvPr>
          <p:cNvPicPr>
            <a:picLocks noChangeAspect="1"/>
          </p:cNvPicPr>
          <p:nvPr/>
        </p:nvPicPr>
        <p:blipFill>
          <a:blip r:embed="rId2"/>
          <a:srcRect r="-1" b="16938"/>
          <a:stretch>
            <a:fillRect/>
          </a:stretch>
        </p:blipFill>
        <p:spPr>
          <a:xfrm>
            <a:off x="2269237" y="1247835"/>
            <a:ext cx="7653528" cy="3648456"/>
          </a:xfrm>
          <a:prstGeom prst="rect">
            <a:avLst/>
          </a:prstGeom>
        </p:spPr>
      </p:pic>
    </p:spTree>
    <p:extLst>
      <p:ext uri="{BB962C8B-B14F-4D97-AF65-F5344CB8AC3E}">
        <p14:creationId xmlns:p14="http://schemas.microsoft.com/office/powerpoint/2010/main" val="2005161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3E2202EA-E0BC-6F63-6516-9EE871693CAA}"/>
              </a:ext>
            </a:extLst>
          </p:cNvPr>
          <p:cNvPicPr>
            <a:picLocks noChangeAspect="1"/>
          </p:cNvPicPr>
          <p:nvPr/>
        </p:nvPicPr>
        <p:blipFill>
          <a:blip r:embed="rId2"/>
          <a:stretch>
            <a:fillRect/>
          </a:stretch>
        </p:blipFill>
        <p:spPr>
          <a:xfrm>
            <a:off x="2269237" y="1788138"/>
            <a:ext cx="7653528" cy="2567850"/>
          </a:xfrm>
          <a:prstGeom prst="rect">
            <a:avLst/>
          </a:prstGeom>
        </p:spPr>
      </p:pic>
    </p:spTree>
    <p:extLst>
      <p:ext uri="{BB962C8B-B14F-4D97-AF65-F5344CB8AC3E}">
        <p14:creationId xmlns:p14="http://schemas.microsoft.com/office/powerpoint/2010/main" val="152706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8098B62-870B-7753-F561-847FBE0F059B}"/>
              </a:ext>
            </a:extLst>
          </p:cNvPr>
          <p:cNvSpPr txBox="1"/>
          <p:nvPr/>
        </p:nvSpPr>
        <p:spPr>
          <a:xfrm>
            <a:off x="211015" y="321547"/>
            <a:ext cx="7275391" cy="5834995"/>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00000"/>
            </a:pPr>
            <a:r>
              <a:rPr lang="en-US" i="1" dirty="0"/>
              <a:t>¿Puede un consultor recomendar soluciones sin investigar previamente la situación de la empresa?</a:t>
            </a:r>
          </a:p>
          <a:p>
            <a:pPr indent="-228600" defTabSz="914400">
              <a:lnSpc>
                <a:spcPct val="110000"/>
              </a:lnSpc>
              <a:spcAft>
                <a:spcPts val="600"/>
              </a:spcAft>
              <a:buClr>
                <a:schemeClr val="accent1"/>
              </a:buClr>
              <a:buSzPct val="100000"/>
              <a:buFont typeface="Arial" panose="020B0604020202020204" pitchFamily="34" charset="0"/>
              <a:buChar char="•"/>
            </a:pPr>
            <a:endParaRPr lang="en-US" dirty="0"/>
          </a:p>
          <a:p>
            <a:pPr defTabSz="914400">
              <a:lnSpc>
                <a:spcPct val="110000"/>
              </a:lnSpc>
              <a:spcAft>
                <a:spcPts val="600"/>
              </a:spcAft>
              <a:buClr>
                <a:schemeClr val="accent1"/>
              </a:buClr>
              <a:buSzPct val="100000"/>
            </a:pPr>
            <a:r>
              <a:rPr lang="en-US" dirty="0"/>
              <a:t>La </a:t>
            </a:r>
            <a:r>
              <a:rPr lang="en-US" b="1" dirty="0"/>
              <a:t>investigación en consultoría</a:t>
            </a:r>
            <a:r>
              <a:rPr lang="en-US" dirty="0"/>
              <a:t> es el proceso sistemático mediante el cual el consultor: </a:t>
            </a:r>
          </a:p>
          <a:p>
            <a:pPr indent="-228600" defTabSz="914400">
              <a:lnSpc>
                <a:spcPct val="110000"/>
              </a:lnSpc>
              <a:spcAft>
                <a:spcPts val="600"/>
              </a:spcAft>
              <a:buClr>
                <a:schemeClr val="accent1"/>
              </a:buClr>
              <a:buSzPct val="100000"/>
              <a:buFont typeface="Arial" panose="020B0604020202020204" pitchFamily="34" charset="0"/>
              <a:buChar char="•"/>
            </a:pPr>
            <a:endParaRPr lang="en-US" b="1" dirty="0"/>
          </a:p>
          <a:p>
            <a:pPr marL="285750" indent="-228600" defTabSz="914400">
              <a:lnSpc>
                <a:spcPct val="110000"/>
              </a:lnSpc>
              <a:spcAft>
                <a:spcPts val="600"/>
              </a:spcAft>
              <a:buClr>
                <a:schemeClr val="accent1"/>
              </a:buClr>
              <a:buSzPct val="100000"/>
              <a:buFont typeface="Arial" panose="020B0604020202020204" pitchFamily="34" charset="0"/>
              <a:buChar char="•"/>
            </a:pPr>
            <a:r>
              <a:rPr lang="en-US" b="1" dirty="0"/>
              <a:t>Recopila</a:t>
            </a:r>
          </a:p>
          <a:p>
            <a:pPr marL="285750" indent="-228600" defTabSz="914400">
              <a:lnSpc>
                <a:spcPct val="110000"/>
              </a:lnSpc>
              <a:spcAft>
                <a:spcPts val="600"/>
              </a:spcAft>
              <a:buClr>
                <a:schemeClr val="accent1"/>
              </a:buClr>
              <a:buSzPct val="100000"/>
              <a:buFont typeface="Arial" panose="020B0604020202020204" pitchFamily="34" charset="0"/>
              <a:buChar char="•"/>
            </a:pPr>
            <a:r>
              <a:rPr lang="en-US" b="1" dirty="0"/>
              <a:t>Analiza e </a:t>
            </a:r>
          </a:p>
          <a:p>
            <a:pPr marL="285750" indent="-228600" defTabSz="914400">
              <a:lnSpc>
                <a:spcPct val="110000"/>
              </a:lnSpc>
              <a:spcAft>
                <a:spcPts val="600"/>
              </a:spcAft>
              <a:buClr>
                <a:schemeClr val="accent1"/>
              </a:buClr>
              <a:buSzPct val="100000"/>
              <a:buFont typeface="Arial" panose="020B0604020202020204" pitchFamily="34" charset="0"/>
              <a:buChar char="•"/>
            </a:pPr>
            <a:r>
              <a:rPr lang="en-US" b="1" dirty="0"/>
              <a:t>Interpreta información confiable</a:t>
            </a:r>
            <a:r>
              <a:rPr lang="en-US" dirty="0"/>
              <a:t> para comprender una situación organizacional y proponer soluciones estratégicas fundamentadas</a:t>
            </a:r>
          </a:p>
          <a:p>
            <a:pPr marL="285750" indent="-228600" defTabSz="914400">
              <a:lnSpc>
                <a:spcPct val="110000"/>
              </a:lnSpc>
              <a:spcAft>
                <a:spcPts val="600"/>
              </a:spcAft>
              <a:buClr>
                <a:schemeClr val="accent1"/>
              </a:buClr>
              <a:buSzPct val="100000"/>
              <a:buFont typeface="Arial" panose="020B0604020202020204" pitchFamily="34" charset="0"/>
              <a:buChar char="•"/>
            </a:pPr>
            <a:endParaRPr lang="en-US" dirty="0"/>
          </a:p>
          <a:p>
            <a:pPr defTabSz="914400">
              <a:lnSpc>
                <a:spcPct val="110000"/>
              </a:lnSpc>
              <a:spcAft>
                <a:spcPts val="600"/>
              </a:spcAft>
              <a:buClr>
                <a:schemeClr val="accent1"/>
              </a:buClr>
              <a:buSzPct val="100000"/>
            </a:pPr>
            <a:r>
              <a:rPr lang="en-US" dirty="0"/>
              <a:t>Un consultor no trabaja con suposiciones, trabaja con </a:t>
            </a:r>
            <a:r>
              <a:rPr lang="en-US" b="1" dirty="0"/>
              <a:t>evidencia</a:t>
            </a:r>
            <a:r>
              <a:rPr lang="en-US" dirty="0"/>
              <a:t>.</a:t>
            </a:r>
          </a:p>
        </p:txBody>
      </p:sp>
    </p:spTree>
    <p:extLst>
      <p:ext uri="{BB962C8B-B14F-4D97-AF65-F5344CB8AC3E}">
        <p14:creationId xmlns:p14="http://schemas.microsoft.com/office/powerpoint/2010/main" val="3062260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84C7D3E3-65FD-0997-E100-1A2DBCE74773}"/>
              </a:ext>
            </a:extLst>
          </p:cNvPr>
          <p:cNvSpPr txBox="1"/>
          <p:nvPr/>
        </p:nvSpPr>
        <p:spPr>
          <a:xfrm>
            <a:off x="639097" y="875071"/>
            <a:ext cx="11080955" cy="2031325"/>
          </a:xfrm>
          <a:prstGeom prst="rect">
            <a:avLst/>
          </a:prstGeom>
          <a:noFill/>
        </p:spPr>
        <p:txBody>
          <a:bodyPr wrap="square" rtlCol="0">
            <a:spAutoFit/>
          </a:bodyPr>
          <a:lstStyle/>
          <a:p>
            <a:r>
              <a:rPr lang="es-MX" b="1" dirty="0"/>
              <a:t>La investigación es el proceso sistemático de:</a:t>
            </a:r>
          </a:p>
          <a:p>
            <a:r>
              <a:rPr lang="es-MX" b="1" dirty="0"/>
              <a:t> </a:t>
            </a:r>
          </a:p>
          <a:p>
            <a:pPr marL="285750" indent="-285750">
              <a:buFont typeface="Arial" panose="020B0604020202020204" pitchFamily="34" charset="0"/>
              <a:buChar char="•"/>
            </a:pPr>
            <a:r>
              <a:rPr lang="es-MX" b="1" dirty="0"/>
              <a:t>Recopilación</a:t>
            </a:r>
          </a:p>
          <a:p>
            <a:pPr marL="285750" indent="-285750">
              <a:buFont typeface="Arial" panose="020B0604020202020204" pitchFamily="34" charset="0"/>
              <a:buChar char="•"/>
            </a:pPr>
            <a:r>
              <a:rPr lang="es-MX" b="1" dirty="0"/>
              <a:t>Análisis e interpretación de información con el propósito de responder preguntas, resolver problemas </a:t>
            </a:r>
          </a:p>
          <a:p>
            <a:pPr marL="285750" indent="-285750">
              <a:buFont typeface="Arial" panose="020B0604020202020204" pitchFamily="34" charset="0"/>
              <a:buChar char="•"/>
            </a:pPr>
            <a:r>
              <a:rPr lang="es-MX" b="1" dirty="0"/>
              <a:t>Generar conocimiento útil en un contexto determinado</a:t>
            </a:r>
          </a:p>
          <a:p>
            <a:endParaRPr lang="es-MX" b="1" dirty="0"/>
          </a:p>
          <a:p>
            <a:r>
              <a:rPr lang="es-MX" b="1" dirty="0"/>
              <a:t>Dentro de la consultoría, la investigación se clasifica en dos grandes tipos: académica y aplicada.</a:t>
            </a:r>
            <a:endParaRPr lang="es-MX" dirty="0"/>
          </a:p>
        </p:txBody>
      </p:sp>
    </p:spTree>
    <p:extLst>
      <p:ext uri="{BB962C8B-B14F-4D97-AF65-F5344CB8AC3E}">
        <p14:creationId xmlns:p14="http://schemas.microsoft.com/office/powerpoint/2010/main" val="2232673425"/>
      </p:ext>
    </p:extLst>
  </p:cSld>
  <p:clrMapOvr>
    <a:masterClrMapping/>
  </p:clrMapOvr>
</p:sld>
</file>

<file path=ppt/theme/theme1.xml><?xml version="1.0" encoding="utf-8"?>
<a:theme xmlns:a="http://schemas.openxmlformats.org/drawingml/2006/main" name="Galería">
  <a:themeElements>
    <a:clrScheme name="Galerí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í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í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127</TotalTime>
  <Words>1283</Words>
  <Application>Microsoft Office PowerPoint</Application>
  <PresentationFormat>Panorámica</PresentationFormat>
  <Paragraphs>221</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Aptos Narrow</vt:lpstr>
      <vt:lpstr>Arial</vt:lpstr>
      <vt:lpstr>Gill Sans MT</vt:lpstr>
      <vt:lpstr>Galería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 Guadalupe Patiño Ramos</dc:creator>
  <cp:lastModifiedBy>Ma. Guadalupe Patiño Ramos</cp:lastModifiedBy>
  <cp:revision>7</cp:revision>
  <dcterms:created xsi:type="dcterms:W3CDTF">2026-03-06T18:27:03Z</dcterms:created>
  <dcterms:modified xsi:type="dcterms:W3CDTF">2026-03-06T20:34:27Z</dcterms:modified>
</cp:coreProperties>
</file>